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5" r:id="rId24"/>
    <p:sldId id="292" r:id="rId25"/>
    <p:sldId id="296" r:id="rId26"/>
    <p:sldId id="297" r:id="rId27"/>
    <p:sldId id="298" r:id="rId28"/>
    <p:sldId id="307" r:id="rId29"/>
    <p:sldId id="308" r:id="rId30"/>
    <p:sldId id="310" r:id="rId31"/>
    <p:sldId id="313" r:id="rId32"/>
    <p:sldId id="316" r:id="rId33"/>
    <p:sldId id="317" r:id="rId34"/>
    <p:sldId id="318" r:id="rId35"/>
    <p:sldId id="319" r:id="rId36"/>
    <p:sldId id="320" r:id="rId37"/>
    <p:sldId id="323" r:id="rId38"/>
    <p:sldId id="324" r:id="rId39"/>
    <p:sldId id="327" r:id="rId40"/>
    <p:sldId id="328" r:id="rId41"/>
    <p:sldId id="329" r:id="rId42"/>
    <p:sldId id="330" r:id="rId43"/>
    <p:sldId id="331" r:id="rId44"/>
    <p:sldId id="357" r:id="rId45"/>
    <p:sldId id="360" r:id="rId46"/>
    <p:sldId id="375" r:id="rId47"/>
    <p:sldId id="381" r:id="rId48"/>
    <p:sldId id="382" r:id="rId49"/>
  </p:sldIdLst>
  <p:sldSz cx="10693400" cy="10693400"/>
  <p:notesSz cx="10693400" cy="10693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77" d="100"/>
          <a:sy n="77" d="100"/>
        </p:scale>
        <p:origin x="2816" y="2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FFFF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FFFF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FFFF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72668" y="348995"/>
            <a:ext cx="9145523" cy="34289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84109" y="503935"/>
            <a:ext cx="8177530" cy="18307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FFFF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32644" y="2043911"/>
            <a:ext cx="8651875" cy="4895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2.png"/><Relationship Id="rId18" Type="http://schemas.openxmlformats.org/officeDocument/2006/relationships/image" Target="../media/image27.png"/><Relationship Id="rId26" Type="http://schemas.openxmlformats.org/officeDocument/2006/relationships/image" Target="../media/image2.png"/><Relationship Id="rId3" Type="http://schemas.openxmlformats.org/officeDocument/2006/relationships/image" Target="../media/image12.png"/><Relationship Id="rId21" Type="http://schemas.openxmlformats.org/officeDocument/2006/relationships/image" Target="../media/image30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5" Type="http://schemas.openxmlformats.org/officeDocument/2006/relationships/image" Target="../media/image34.png"/><Relationship Id="rId33" Type="http://schemas.openxmlformats.org/officeDocument/2006/relationships/image" Target="../media/image41.png"/><Relationship Id="rId2" Type="http://schemas.openxmlformats.org/officeDocument/2006/relationships/image" Target="../media/image11.png"/><Relationship Id="rId16" Type="http://schemas.openxmlformats.org/officeDocument/2006/relationships/image" Target="../media/image25.png"/><Relationship Id="rId20" Type="http://schemas.openxmlformats.org/officeDocument/2006/relationships/image" Target="../media/image29.png"/><Relationship Id="rId29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24" Type="http://schemas.openxmlformats.org/officeDocument/2006/relationships/image" Target="../media/image33.png"/><Relationship Id="rId32" Type="http://schemas.openxmlformats.org/officeDocument/2006/relationships/image" Target="../media/image4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23" Type="http://schemas.openxmlformats.org/officeDocument/2006/relationships/image" Target="../media/image32.png"/><Relationship Id="rId28" Type="http://schemas.openxmlformats.org/officeDocument/2006/relationships/image" Target="../media/image36.png"/><Relationship Id="rId10" Type="http://schemas.openxmlformats.org/officeDocument/2006/relationships/image" Target="../media/image19.png"/><Relationship Id="rId19" Type="http://schemas.openxmlformats.org/officeDocument/2006/relationships/image" Target="../media/image28.png"/><Relationship Id="rId31" Type="http://schemas.openxmlformats.org/officeDocument/2006/relationships/image" Target="../media/image3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Relationship Id="rId22" Type="http://schemas.openxmlformats.org/officeDocument/2006/relationships/image" Target="../media/image31.png"/><Relationship Id="rId27" Type="http://schemas.openxmlformats.org/officeDocument/2006/relationships/image" Target="../media/image35.png"/><Relationship Id="rId30" Type="http://schemas.openxmlformats.org/officeDocument/2006/relationships/image" Target="../media/image38.png"/><Relationship Id="rId8" Type="http://schemas.openxmlformats.org/officeDocument/2006/relationships/image" Target="../media/image17.png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3.png"/><Relationship Id="rId7" Type="http://schemas.openxmlformats.org/officeDocument/2006/relationships/image" Target="../media/image2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11" Type="http://schemas.openxmlformats.org/officeDocument/2006/relationships/image" Target="../media/image50.png"/><Relationship Id="rId5" Type="http://schemas.openxmlformats.org/officeDocument/2006/relationships/image" Target="../media/image45.png"/><Relationship Id="rId10" Type="http://schemas.openxmlformats.org/officeDocument/2006/relationships/image" Target="../media/image49.png"/><Relationship Id="rId4" Type="http://schemas.openxmlformats.org/officeDocument/2006/relationships/image" Target="../media/image44.png"/><Relationship Id="rId9" Type="http://schemas.openxmlformats.org/officeDocument/2006/relationships/image" Target="../media/image48.png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8093" y="349008"/>
            <a:ext cx="8697595" cy="3429000"/>
          </a:xfrm>
          <a:custGeom>
            <a:avLst/>
            <a:gdLst/>
            <a:ahLst/>
            <a:cxnLst/>
            <a:rect l="l" t="t" r="r" b="b"/>
            <a:pathLst>
              <a:path w="8697595" h="3429000">
                <a:moveTo>
                  <a:pt x="10668" y="0"/>
                </a:moveTo>
                <a:lnTo>
                  <a:pt x="0" y="0"/>
                </a:lnTo>
                <a:lnTo>
                  <a:pt x="0" y="3429000"/>
                </a:lnTo>
                <a:lnTo>
                  <a:pt x="10668" y="3429000"/>
                </a:lnTo>
                <a:lnTo>
                  <a:pt x="10668" y="0"/>
                </a:lnTo>
                <a:close/>
              </a:path>
              <a:path w="8697595" h="3429000">
                <a:moveTo>
                  <a:pt x="8697468" y="0"/>
                </a:moveTo>
                <a:lnTo>
                  <a:pt x="8686800" y="0"/>
                </a:lnTo>
                <a:lnTo>
                  <a:pt x="8686800" y="3429000"/>
                </a:lnTo>
                <a:lnTo>
                  <a:pt x="8697468" y="3429000"/>
                </a:lnTo>
                <a:lnTo>
                  <a:pt x="86974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69652" y="301243"/>
            <a:ext cx="475107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solidFill>
                  <a:srgbClr val="FF0000"/>
                </a:solidFill>
                <a:latin typeface="Times New Roman"/>
                <a:cs typeface="Times New Roman"/>
              </a:rPr>
              <a:t>Disturbi</a:t>
            </a:r>
            <a:r>
              <a:rPr b="1"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dell’umore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72668" y="3777995"/>
            <a:ext cx="9145905" cy="3429000"/>
            <a:chOff x="772668" y="3777995"/>
            <a:chExt cx="9145905" cy="342900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2668" y="3777995"/>
              <a:ext cx="9145523" cy="3428999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998101" y="3777996"/>
              <a:ext cx="8697595" cy="3183890"/>
            </a:xfrm>
            <a:custGeom>
              <a:avLst/>
              <a:gdLst/>
              <a:ahLst/>
              <a:cxnLst/>
              <a:rect l="l" t="t" r="r" b="b"/>
              <a:pathLst>
                <a:path w="8697595" h="3183890">
                  <a:moveTo>
                    <a:pt x="10668" y="3174491"/>
                  </a:moveTo>
                  <a:lnTo>
                    <a:pt x="10668" y="0"/>
                  </a:lnTo>
                  <a:lnTo>
                    <a:pt x="0" y="0"/>
                  </a:lnTo>
                  <a:lnTo>
                    <a:pt x="0" y="3183635"/>
                  </a:lnTo>
                  <a:lnTo>
                    <a:pt x="4572" y="3183635"/>
                  </a:lnTo>
                  <a:lnTo>
                    <a:pt x="4572" y="3174491"/>
                  </a:lnTo>
                  <a:lnTo>
                    <a:pt x="10668" y="3174491"/>
                  </a:lnTo>
                  <a:close/>
                </a:path>
                <a:path w="8697595" h="3183890">
                  <a:moveTo>
                    <a:pt x="8691369" y="3174491"/>
                  </a:moveTo>
                  <a:lnTo>
                    <a:pt x="4572" y="3174491"/>
                  </a:lnTo>
                  <a:lnTo>
                    <a:pt x="10668" y="3179063"/>
                  </a:lnTo>
                  <a:lnTo>
                    <a:pt x="10668" y="3183635"/>
                  </a:lnTo>
                  <a:lnTo>
                    <a:pt x="8686797" y="3183635"/>
                  </a:lnTo>
                  <a:lnTo>
                    <a:pt x="8686797" y="3179063"/>
                  </a:lnTo>
                  <a:lnTo>
                    <a:pt x="8691369" y="3174491"/>
                  </a:lnTo>
                  <a:close/>
                </a:path>
                <a:path w="8697595" h="3183890">
                  <a:moveTo>
                    <a:pt x="10668" y="3183635"/>
                  </a:moveTo>
                  <a:lnTo>
                    <a:pt x="10668" y="3179063"/>
                  </a:lnTo>
                  <a:lnTo>
                    <a:pt x="4572" y="3174491"/>
                  </a:lnTo>
                  <a:lnTo>
                    <a:pt x="4572" y="3183635"/>
                  </a:lnTo>
                  <a:lnTo>
                    <a:pt x="10668" y="3183635"/>
                  </a:lnTo>
                  <a:close/>
                </a:path>
                <a:path w="8697595" h="3183890">
                  <a:moveTo>
                    <a:pt x="8697465" y="3183635"/>
                  </a:moveTo>
                  <a:lnTo>
                    <a:pt x="8697465" y="0"/>
                  </a:lnTo>
                  <a:lnTo>
                    <a:pt x="8686797" y="0"/>
                  </a:lnTo>
                  <a:lnTo>
                    <a:pt x="8686797" y="3174491"/>
                  </a:lnTo>
                  <a:lnTo>
                    <a:pt x="8691369" y="3174491"/>
                  </a:lnTo>
                  <a:lnTo>
                    <a:pt x="8691369" y="3183635"/>
                  </a:lnTo>
                  <a:lnTo>
                    <a:pt x="8697465" y="3183635"/>
                  </a:lnTo>
                  <a:close/>
                </a:path>
                <a:path w="8697595" h="3183890">
                  <a:moveTo>
                    <a:pt x="8691369" y="3183635"/>
                  </a:moveTo>
                  <a:lnTo>
                    <a:pt x="8691369" y="3174491"/>
                  </a:lnTo>
                  <a:lnTo>
                    <a:pt x="8686797" y="3179063"/>
                  </a:lnTo>
                  <a:lnTo>
                    <a:pt x="8686797" y="3183635"/>
                  </a:lnTo>
                  <a:lnTo>
                    <a:pt x="8691369" y="318363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086242" y="1044448"/>
            <a:ext cx="8517890" cy="5219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550"/>
              </a:lnSpc>
              <a:spcBef>
                <a:spcPts val="100"/>
              </a:spcBef>
            </a:pPr>
            <a:r>
              <a:rPr sz="3200" b="1" dirty="0">
                <a:solidFill>
                  <a:srgbClr val="FFFF00"/>
                </a:solidFill>
                <a:latin typeface="Times New Roman"/>
                <a:cs typeface="Times New Roman"/>
              </a:rPr>
              <a:t>Monopolari:</a:t>
            </a:r>
            <a:endParaRPr sz="3200" dirty="0">
              <a:latin typeface="Times New Roman"/>
              <a:cs typeface="Times New Roman"/>
            </a:endParaRPr>
          </a:p>
          <a:p>
            <a:pPr marL="469265" indent="-457200">
              <a:lnSpc>
                <a:spcPts val="3265"/>
              </a:lnSpc>
              <a:buFont typeface="Arial" panose="020B0604020202020204" pitchFamily="34" charset="0"/>
              <a:buChar char="•"/>
              <a:tabLst>
                <a:tab pos="247650" algn="l"/>
              </a:tabLst>
            </a:pPr>
            <a:r>
              <a:rPr sz="3200" dirty="0" err="1">
                <a:solidFill>
                  <a:srgbClr val="FFFFFF"/>
                </a:solidFill>
                <a:latin typeface="Times New Roman"/>
                <a:cs typeface="Times New Roman"/>
              </a:rPr>
              <a:t>Disturbo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depressivo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maggiore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(singolo,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ricorrente)</a:t>
            </a:r>
            <a:endParaRPr sz="3200" dirty="0">
              <a:latin typeface="Times New Roman"/>
              <a:cs typeface="Times New Roman"/>
            </a:endParaRPr>
          </a:p>
          <a:p>
            <a:pPr marL="469900" marR="448945" indent="-457200">
              <a:lnSpc>
                <a:spcPts val="3260"/>
              </a:lnSpc>
              <a:spcBef>
                <a:spcPts val="305"/>
              </a:spcBef>
              <a:buFont typeface="Arial" panose="020B0604020202020204" pitchFamily="34" charset="0"/>
              <a:buChar char="•"/>
              <a:tabLst>
                <a:tab pos="247650" algn="l"/>
              </a:tabLst>
            </a:pPr>
            <a:r>
              <a:rPr sz="3200" dirty="0" err="1">
                <a:solidFill>
                  <a:srgbClr val="FFFFFF"/>
                </a:solidFill>
                <a:latin typeface="Times New Roman"/>
                <a:cs typeface="Times New Roman"/>
              </a:rPr>
              <a:t>Disturbo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depressivo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persistente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(distimia),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per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2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anni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(1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in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bambini/adolescenti)</a:t>
            </a:r>
            <a:endParaRPr sz="3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680"/>
              </a:spcBef>
            </a:pPr>
            <a:r>
              <a:rPr sz="3200" b="1" dirty="0">
                <a:solidFill>
                  <a:srgbClr val="FFFF00"/>
                </a:solidFill>
                <a:latin typeface="Times New Roman"/>
                <a:cs typeface="Times New Roman"/>
              </a:rPr>
              <a:t>Bipolari</a:t>
            </a:r>
            <a:endParaRPr sz="3200" dirty="0">
              <a:latin typeface="Times New Roman"/>
              <a:cs typeface="Times New Roman"/>
            </a:endParaRPr>
          </a:p>
          <a:p>
            <a:pPr marL="469900" marR="523875" indent="-457200">
              <a:lnSpc>
                <a:spcPct val="100000"/>
              </a:lnSpc>
              <a:spcBef>
                <a:spcPts val="770"/>
              </a:spcBef>
              <a:buFont typeface="Arial" panose="020B0604020202020204" pitchFamily="34" charset="0"/>
              <a:buChar char="•"/>
            </a:pPr>
            <a:r>
              <a:rPr sz="3200" dirty="0" err="1">
                <a:solidFill>
                  <a:srgbClr val="FFFFFF"/>
                </a:solidFill>
                <a:latin typeface="Times New Roman"/>
                <a:cs typeface="Times New Roman"/>
              </a:rPr>
              <a:t>Disturbo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bipolare I (Episodio maniacale,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ipomaniacale, depressivo), </a:t>
            </a:r>
            <a:endParaRPr lang="it-IT" sz="3200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469900" marR="523875" indent="-457200">
              <a:lnSpc>
                <a:spcPct val="100000"/>
              </a:lnSpc>
              <a:spcBef>
                <a:spcPts val="770"/>
              </a:spcBef>
              <a:buFont typeface="Arial" panose="020B0604020202020204" pitchFamily="34" charset="0"/>
              <a:buChar char="•"/>
            </a:pPr>
            <a:r>
              <a:rPr sz="3200" dirty="0" err="1">
                <a:solidFill>
                  <a:srgbClr val="FFFFFF"/>
                </a:solidFill>
                <a:latin typeface="Times New Roman"/>
                <a:cs typeface="Times New Roman"/>
              </a:rPr>
              <a:t>Bipolare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II (episodio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ipomaniacale,</a:t>
            </a:r>
            <a:r>
              <a:rPr sz="32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depressivo),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ciclotimico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3200" dirty="0" err="1">
                <a:solidFill>
                  <a:srgbClr val="FFFFFF"/>
                </a:solidFill>
                <a:latin typeface="Times New Roman"/>
                <a:cs typeface="Times New Roman"/>
              </a:rPr>
              <a:t>ansioso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),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6768" y="481075"/>
            <a:ext cx="39223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60" dirty="0">
                <a:solidFill>
                  <a:srgbClr val="FF0000"/>
                </a:solidFill>
                <a:latin typeface="Times New Roman"/>
                <a:cs typeface="Times New Roman"/>
              </a:rPr>
              <a:t>COMORBIDITA’</a:t>
            </a:r>
            <a:endParaRPr sz="40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2668" y="3777995"/>
            <a:ext cx="9145523" cy="342899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081412" y="1459483"/>
            <a:ext cx="8745220" cy="5511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064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FFFF00"/>
                </a:solidFill>
                <a:latin typeface="Times New Roman"/>
                <a:cs typeface="Times New Roman"/>
              </a:rPr>
              <a:t>Il</a:t>
            </a:r>
            <a:r>
              <a:rPr sz="3000" spc="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00"/>
                </a:solidFill>
                <a:latin typeface="Times New Roman"/>
                <a:cs typeface="Times New Roman"/>
              </a:rPr>
              <a:t>60-70%</a:t>
            </a:r>
            <a:r>
              <a:rPr sz="3000" spc="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dei</a:t>
            </a:r>
            <a:r>
              <a:rPr sz="3000" spc="2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00"/>
                </a:solidFill>
                <a:latin typeface="Times New Roman"/>
                <a:cs typeface="Times New Roman"/>
              </a:rPr>
              <a:t>bambini/adolescenti</a:t>
            </a:r>
            <a:r>
              <a:rPr sz="3000" spc="5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00"/>
                </a:solidFill>
                <a:latin typeface="Times New Roman"/>
                <a:cs typeface="Times New Roman"/>
              </a:rPr>
              <a:t>depressi</a:t>
            </a:r>
            <a:r>
              <a:rPr sz="3000" spc="2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00"/>
                </a:solidFill>
                <a:latin typeface="Times New Roman"/>
                <a:cs typeface="Times New Roman"/>
              </a:rPr>
              <a:t>presenta</a:t>
            </a:r>
            <a:r>
              <a:rPr sz="3000" spc="3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00"/>
                </a:solidFill>
                <a:latin typeface="Times New Roman"/>
                <a:cs typeface="Times New Roman"/>
              </a:rPr>
              <a:t>altri </a:t>
            </a:r>
            <a:r>
              <a:rPr sz="3000" spc="-73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00"/>
                </a:solidFill>
                <a:latin typeface="Times New Roman"/>
                <a:cs typeface="Times New Roman"/>
              </a:rPr>
              <a:t>disturbi</a:t>
            </a:r>
            <a:r>
              <a:rPr sz="3000" spc="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00"/>
                </a:solidFill>
                <a:latin typeface="Times New Roman"/>
                <a:cs typeface="Times New Roman"/>
              </a:rPr>
              <a:t>psichici</a:t>
            </a:r>
            <a:r>
              <a:rPr sz="3000" spc="3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00"/>
                </a:solidFill>
                <a:latin typeface="Times New Roman"/>
                <a:cs typeface="Times New Roman"/>
              </a:rPr>
              <a:t>(nel</a:t>
            </a:r>
            <a:r>
              <a:rPr sz="3000" spc="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00"/>
                </a:solidFill>
                <a:latin typeface="Times New Roman"/>
                <a:cs typeface="Times New Roman"/>
              </a:rPr>
              <a:t>20-40%</a:t>
            </a: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00"/>
                </a:solidFill>
                <a:latin typeface="Times New Roman"/>
                <a:cs typeface="Times New Roman"/>
              </a:rPr>
              <a:t>più</a:t>
            </a:r>
            <a:r>
              <a:rPr sz="3000" spc="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di</a:t>
            </a:r>
            <a:r>
              <a:rPr sz="3000" spc="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00"/>
                </a:solidFill>
                <a:latin typeface="Times New Roman"/>
                <a:cs typeface="Times New Roman"/>
              </a:rPr>
              <a:t>due)</a:t>
            </a:r>
            <a:endParaRPr sz="3000">
              <a:latin typeface="Times New Roman"/>
              <a:cs typeface="Times New Roman"/>
            </a:endParaRPr>
          </a:p>
          <a:p>
            <a:pPr marL="233679" indent="-220979">
              <a:lnSpc>
                <a:spcPct val="100000"/>
              </a:lnSpc>
              <a:buChar char="-"/>
              <a:tabLst>
                <a:tab pos="233679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Disturbi</a:t>
            </a:r>
            <a:r>
              <a:rPr sz="30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d'ansia: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60%</a:t>
            </a:r>
            <a:endParaRPr sz="3000">
              <a:latin typeface="Times New Roman"/>
              <a:cs typeface="Times New Roman"/>
            </a:endParaRPr>
          </a:p>
          <a:p>
            <a:pPr marL="233679" indent="-220979">
              <a:lnSpc>
                <a:spcPct val="100000"/>
              </a:lnSpc>
              <a:buChar char="-"/>
              <a:tabLst>
                <a:tab pos="233679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Disturbo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oppositivo-provocatorio,</a:t>
            </a:r>
            <a:r>
              <a:rPr sz="30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condotta:</a:t>
            </a:r>
            <a:r>
              <a:rPr sz="30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30%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sz="3000" spc="-1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ADHD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:</a:t>
            </a:r>
            <a:r>
              <a:rPr sz="30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20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30%</a:t>
            </a:r>
            <a:endParaRPr sz="3000">
              <a:latin typeface="Times New Roman"/>
              <a:cs typeface="Times New Roman"/>
            </a:endParaRPr>
          </a:p>
          <a:p>
            <a:pPr marL="233679" indent="-220979">
              <a:lnSpc>
                <a:spcPct val="100000"/>
              </a:lnSpc>
              <a:buChar char="-"/>
              <a:tabLst>
                <a:tab pos="233679" algn="l"/>
              </a:tabLst>
            </a:pP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Distimia: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20-30%</a:t>
            </a:r>
            <a:endParaRPr sz="3000">
              <a:latin typeface="Times New Roman"/>
              <a:cs typeface="Times New Roman"/>
            </a:endParaRPr>
          </a:p>
          <a:p>
            <a:pPr marL="233679" indent="-220979">
              <a:lnSpc>
                <a:spcPct val="100000"/>
              </a:lnSpc>
              <a:buChar char="-"/>
              <a:tabLst>
                <a:tab pos="233679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Disturbo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ossessivo-compulsivo: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10%</a:t>
            </a:r>
            <a:endParaRPr sz="3000">
              <a:latin typeface="Times New Roman"/>
              <a:cs typeface="Times New Roman"/>
            </a:endParaRPr>
          </a:p>
          <a:p>
            <a:pPr marL="212090" indent="-200025">
              <a:lnSpc>
                <a:spcPct val="100000"/>
              </a:lnSpc>
              <a:buChar char="-"/>
              <a:tabLst>
                <a:tab pos="21272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Abuso</a:t>
            </a:r>
            <a:r>
              <a:rPr sz="30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di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sostanze: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10-30%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sz="30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……...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3000" b="1" dirty="0">
                <a:solidFill>
                  <a:srgbClr val="FFFF00"/>
                </a:solidFill>
                <a:latin typeface="Times New Roman"/>
                <a:cs typeface="Times New Roman"/>
              </a:rPr>
              <a:t>Le</a:t>
            </a:r>
            <a:r>
              <a:rPr sz="30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diverse</a:t>
            </a:r>
            <a:r>
              <a:rPr sz="3000" b="1" spc="1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forme</a:t>
            </a:r>
            <a:r>
              <a:rPr sz="3000" b="1" spc="1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00"/>
                </a:solidFill>
                <a:latin typeface="Times New Roman"/>
                <a:cs typeface="Times New Roman"/>
              </a:rPr>
              <a:t>di </a:t>
            </a:r>
            <a:r>
              <a:rPr sz="30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comorbidità</a:t>
            </a:r>
            <a:r>
              <a:rPr sz="3000" b="1" spc="1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individuano</a:t>
            </a:r>
            <a:r>
              <a:rPr sz="3000" b="1" spc="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sottotipi </a:t>
            </a:r>
            <a:r>
              <a:rPr sz="3000" b="1" spc="-73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specifici</a:t>
            </a:r>
            <a:r>
              <a:rPr sz="3000" b="1" spc="2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00"/>
                </a:solidFill>
                <a:latin typeface="Times New Roman"/>
                <a:cs typeface="Times New Roman"/>
              </a:rPr>
              <a:t>per</a:t>
            </a:r>
            <a:r>
              <a:rPr sz="3000" b="1" spc="-5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espressività,</a:t>
            </a:r>
            <a:r>
              <a:rPr sz="3000" b="1" spc="2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prognosi</a:t>
            </a:r>
            <a:r>
              <a:rPr sz="3000" b="1" dirty="0">
                <a:solidFill>
                  <a:srgbClr val="FFFF00"/>
                </a:solidFill>
                <a:latin typeface="Times New Roman"/>
                <a:cs typeface="Times New Roman"/>
              </a:rPr>
              <a:t> e</a:t>
            </a:r>
            <a:r>
              <a:rPr sz="3000" b="1" spc="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0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trattamento.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80064" y="593851"/>
            <a:ext cx="27298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PR</a:t>
            </a:r>
            <a:r>
              <a:rPr sz="40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OG</a:t>
            </a:r>
            <a:r>
              <a:rPr sz="40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0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OS</a:t>
            </a:r>
            <a:r>
              <a:rPr sz="4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endParaRPr sz="40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2668" y="3777995"/>
            <a:ext cx="9145523" cy="342899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233812" y="1572259"/>
            <a:ext cx="7864475" cy="5176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Aumento 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del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rischio di suicidio, 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dipendenza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da 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sostanze, malattie fisiche, esposizione ad eventi </a:t>
            </a:r>
            <a:r>
              <a:rPr sz="3200" spc="-78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vitali</a:t>
            </a:r>
            <a:r>
              <a:rPr sz="3200" spc="-2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negativi,</a:t>
            </a:r>
            <a:r>
              <a:rPr sz="3200" spc="-4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cattivo</a:t>
            </a:r>
            <a:r>
              <a:rPr sz="3200" spc="-1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adattamento</a:t>
            </a:r>
            <a:r>
              <a:rPr sz="3200" spc="-3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psicosociale.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000" dirty="0">
                <a:solidFill>
                  <a:srgbClr val="FF0000"/>
                </a:solidFill>
                <a:latin typeface="Times New Roman"/>
                <a:cs typeface="Times New Roman"/>
              </a:rPr>
              <a:t>La</a:t>
            </a:r>
            <a:r>
              <a:rPr sz="30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0000"/>
                </a:solidFill>
                <a:latin typeface="Times New Roman"/>
                <a:cs typeface="Times New Roman"/>
              </a:rPr>
              <a:t>prognosi</a:t>
            </a:r>
            <a:r>
              <a:rPr sz="30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0000"/>
                </a:solidFill>
                <a:latin typeface="Times New Roman"/>
                <a:cs typeface="Times New Roman"/>
              </a:rPr>
              <a:t>è</a:t>
            </a:r>
            <a:r>
              <a:rPr sz="3000" spc="-5" dirty="0">
                <a:solidFill>
                  <a:srgbClr val="FF0000"/>
                </a:solidFill>
                <a:latin typeface="Times New Roman"/>
                <a:cs typeface="Times New Roman"/>
              </a:rPr>
              <a:t> condizionata</a:t>
            </a:r>
            <a:r>
              <a:rPr sz="3000" spc="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0000"/>
                </a:solidFill>
                <a:latin typeface="Times New Roman"/>
                <a:cs typeface="Times New Roman"/>
              </a:rPr>
              <a:t>da:</a:t>
            </a:r>
            <a:endParaRPr sz="3000">
              <a:latin typeface="Times New Roman"/>
              <a:cs typeface="Times New Roman"/>
            </a:endParaRPr>
          </a:p>
          <a:p>
            <a:pPr marL="233679" indent="-220979">
              <a:lnSpc>
                <a:spcPct val="100000"/>
              </a:lnSpc>
              <a:buChar char="-"/>
              <a:tabLst>
                <a:tab pos="233679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età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di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esordio,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ritardo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di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diagnosi</a:t>
            </a:r>
            <a:endParaRPr sz="3000">
              <a:latin typeface="Times New Roman"/>
              <a:cs typeface="Times New Roman"/>
            </a:endParaRPr>
          </a:p>
          <a:p>
            <a:pPr marL="233679" indent="-220979">
              <a:lnSpc>
                <a:spcPct val="100000"/>
              </a:lnSpc>
              <a:buChar char="-"/>
              <a:tabLst>
                <a:tab pos="233679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gravità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clinica</a:t>
            </a:r>
            <a:endParaRPr sz="3000">
              <a:latin typeface="Times New Roman"/>
              <a:cs typeface="Times New Roman"/>
            </a:endParaRPr>
          </a:p>
          <a:p>
            <a:pPr marL="233679" indent="-220979">
              <a:lnSpc>
                <a:spcPct val="100000"/>
              </a:lnSpc>
              <a:buChar char="-"/>
              <a:tabLst>
                <a:tab pos="233679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comorbidità</a:t>
            </a:r>
            <a:r>
              <a:rPr sz="300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(es.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con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disturbi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esternalizzanti)</a:t>
            </a:r>
            <a:endParaRPr sz="3000">
              <a:latin typeface="Times New Roman"/>
              <a:cs typeface="Times New Roman"/>
            </a:endParaRPr>
          </a:p>
          <a:p>
            <a:pPr marL="233679" indent="-220979">
              <a:lnSpc>
                <a:spcPct val="100000"/>
              </a:lnSpc>
              <a:buChar char="-"/>
              <a:tabLst>
                <a:tab pos="233679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contesto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familiare</a:t>
            </a:r>
            <a:r>
              <a:rPr sz="30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(aspetti</a:t>
            </a:r>
            <a:r>
              <a:rPr sz="30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sociali</a:t>
            </a:r>
            <a:r>
              <a:rPr sz="30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psichiatrici)</a:t>
            </a:r>
            <a:endParaRPr sz="3000">
              <a:latin typeface="Times New Roman"/>
              <a:cs typeface="Times New Roman"/>
            </a:endParaRPr>
          </a:p>
          <a:p>
            <a:pPr marL="233679" indent="-220979">
              <a:lnSpc>
                <a:spcPct val="100000"/>
              </a:lnSpc>
              <a:buChar char="-"/>
              <a:tabLst>
                <a:tab pos="233679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condizioni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socio-economiche</a:t>
            </a:r>
            <a:endParaRPr sz="3000">
              <a:latin typeface="Times New Roman"/>
              <a:cs typeface="Times New Roman"/>
            </a:endParaRPr>
          </a:p>
          <a:p>
            <a:pPr marL="233679" indent="-220979">
              <a:lnSpc>
                <a:spcPct val="100000"/>
              </a:lnSpc>
              <a:buChar char="-"/>
              <a:tabLst>
                <a:tab pos="233679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eventi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vitali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sfavorevoli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87584" y="307339"/>
            <a:ext cx="43929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600" b="1" spc="-6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RIA</a:t>
            </a:r>
            <a:r>
              <a:rPr sz="3600" b="1" spc="-2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spc="-26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URA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endParaRPr sz="36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2668" y="3777995"/>
            <a:ext cx="9145523" cy="342899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005212" y="1058671"/>
            <a:ext cx="8705215" cy="6181179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12700" marR="5080">
              <a:lnSpc>
                <a:spcPct val="75000"/>
              </a:lnSpc>
              <a:spcBef>
                <a:spcPts val="1060"/>
              </a:spcBef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Durata</a:t>
            </a:r>
            <a:r>
              <a:rPr sz="3200" spc="-1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: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6-9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mesi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(50%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12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mesi;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20%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24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mesi)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endParaRPr lang="it-IT" sz="3200" spc="-20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12700" marR="5080">
              <a:lnSpc>
                <a:spcPct val="75000"/>
              </a:lnSpc>
              <a:spcBef>
                <a:spcPts val="1060"/>
              </a:spcBef>
            </a:pPr>
            <a:r>
              <a:rPr lang="it-IT"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(1-2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it-IT"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3200" dirty="0" err="1">
                <a:solidFill>
                  <a:srgbClr val="FFFFFF"/>
                </a:solidFill>
                <a:latin typeface="Times New Roman"/>
                <a:cs typeface="Times New Roman"/>
              </a:rPr>
              <a:t>mesi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campioni</a:t>
            </a:r>
            <a:r>
              <a:rPr sz="32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non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clinici)</a:t>
            </a:r>
            <a:endParaRPr sz="3200" dirty="0">
              <a:latin typeface="Times New Roman"/>
              <a:cs typeface="Times New Roman"/>
            </a:endParaRPr>
          </a:p>
          <a:p>
            <a:pPr marL="247015" indent="-234950">
              <a:lnSpc>
                <a:spcPct val="100000"/>
              </a:lnSpc>
              <a:spcBef>
                <a:spcPts val="1920"/>
              </a:spcBef>
              <a:buClr>
                <a:srgbClr val="FFFFFF"/>
              </a:buClr>
              <a:buChar char="-"/>
              <a:tabLst>
                <a:tab pos="247650" algn="l"/>
              </a:tabLst>
            </a:pP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Guarigione:</a:t>
            </a:r>
            <a:r>
              <a:rPr sz="3200" spc="-5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70-90%</a:t>
            </a: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entro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anni</a:t>
            </a:r>
            <a:endParaRPr sz="3200" dirty="0">
              <a:latin typeface="Times New Roman"/>
              <a:cs typeface="Times New Roman"/>
            </a:endParaRPr>
          </a:p>
          <a:p>
            <a:pPr marL="247015" indent="-234950">
              <a:lnSpc>
                <a:spcPct val="100000"/>
              </a:lnSpc>
              <a:spcBef>
                <a:spcPts val="1920"/>
              </a:spcBef>
              <a:buClr>
                <a:srgbClr val="FFFFFF"/>
              </a:buClr>
              <a:buChar char="-"/>
              <a:tabLst>
                <a:tab pos="247650" algn="l"/>
              </a:tabLst>
            </a:pP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Cronicizzazione:</a:t>
            </a:r>
            <a:r>
              <a:rPr sz="3200" spc="-5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10%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(20%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dura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2 anni)</a:t>
            </a:r>
            <a:endParaRPr sz="3200" dirty="0">
              <a:latin typeface="Times New Roman"/>
              <a:cs typeface="Times New Roman"/>
            </a:endParaRPr>
          </a:p>
          <a:p>
            <a:pPr marL="247015" indent="-234950">
              <a:lnSpc>
                <a:spcPct val="100000"/>
              </a:lnSpc>
              <a:spcBef>
                <a:spcPts val="1920"/>
              </a:spcBef>
              <a:buClr>
                <a:srgbClr val="FFFFFF"/>
              </a:buClr>
              <a:buChar char="-"/>
              <a:tabLst>
                <a:tab pos="247650" algn="l"/>
              </a:tabLst>
            </a:pP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Guarigioni</a:t>
            </a:r>
            <a:r>
              <a:rPr sz="3200" spc="-4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parziali</a:t>
            </a:r>
            <a:r>
              <a:rPr sz="3200" spc="-1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(ansiosa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 apatico-anedonica)</a:t>
            </a:r>
            <a:endParaRPr sz="3200" dirty="0">
              <a:latin typeface="Times New Roman"/>
              <a:cs typeface="Times New Roman"/>
            </a:endParaRPr>
          </a:p>
          <a:p>
            <a:pPr marL="247650" marR="182245" indent="-247650">
              <a:lnSpc>
                <a:spcPct val="75000"/>
              </a:lnSpc>
              <a:spcBef>
                <a:spcPts val="2880"/>
              </a:spcBef>
              <a:buClr>
                <a:srgbClr val="FFFFFF"/>
              </a:buClr>
              <a:buChar char="-"/>
              <a:tabLst>
                <a:tab pos="247650" algn="l"/>
              </a:tabLst>
            </a:pP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Recidive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(40-50% a 5 anni): ambiente, esordio,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gravità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di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episodi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precedenti,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comorbidità,</a:t>
            </a:r>
            <a:r>
              <a:rPr sz="32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terapie.</a:t>
            </a:r>
            <a:endParaRPr sz="3200" dirty="0">
              <a:latin typeface="Times New Roman"/>
              <a:cs typeface="Times New Roman"/>
            </a:endParaRPr>
          </a:p>
          <a:p>
            <a:pPr marL="215265" marR="260985" indent="-203200">
              <a:lnSpc>
                <a:spcPct val="75000"/>
              </a:lnSpc>
              <a:spcBef>
                <a:spcPts val="2880"/>
              </a:spcBef>
              <a:buClr>
                <a:srgbClr val="FFFFFF"/>
              </a:buClr>
              <a:buFont typeface="Times New Roman"/>
              <a:buChar char="-"/>
              <a:tabLst>
                <a:tab pos="247650" algn="l"/>
              </a:tabLst>
            </a:pPr>
            <a:r>
              <a:rPr dirty="0"/>
              <a:t>	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Depressione</a:t>
            </a:r>
            <a:r>
              <a:rPr sz="3200" spc="-2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doppia</a:t>
            </a:r>
            <a:r>
              <a:rPr sz="3200" spc="-3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(depressione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cronica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più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lieve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con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periodiche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acutizzazioni)</a:t>
            </a:r>
            <a:endParaRPr sz="3200" dirty="0">
              <a:latin typeface="Times New Roman"/>
              <a:cs typeface="Times New Roman"/>
            </a:endParaRPr>
          </a:p>
          <a:p>
            <a:pPr marL="247015" indent="-234950">
              <a:lnSpc>
                <a:spcPct val="100000"/>
              </a:lnSpc>
              <a:spcBef>
                <a:spcPts val="1920"/>
              </a:spcBef>
              <a:buChar char="-"/>
              <a:tabLst>
                <a:tab pos="247650" algn="l"/>
              </a:tabLst>
            </a:pP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Disturbo</a:t>
            </a:r>
            <a:r>
              <a:rPr sz="32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bipolare</a:t>
            </a:r>
            <a:r>
              <a:rPr sz="32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(20-30%</a:t>
            </a:r>
            <a:r>
              <a:rPr sz="32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anni?):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familiarità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79992" y="432307"/>
            <a:ext cx="6925945" cy="1808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905" algn="ctr">
              <a:lnSpc>
                <a:spcPct val="100000"/>
              </a:lnSpc>
              <a:spcBef>
                <a:spcPts val="100"/>
              </a:spcBef>
            </a:pPr>
            <a:r>
              <a:rPr sz="3900" dirty="0"/>
              <a:t>FREQUENZA DEL DISTURBO </a:t>
            </a:r>
            <a:r>
              <a:rPr sz="3900" spc="5" dirty="0"/>
              <a:t> </a:t>
            </a:r>
            <a:r>
              <a:rPr sz="3900" dirty="0"/>
              <a:t>BIPOLARE 10 ANNI DOPO </a:t>
            </a:r>
            <a:r>
              <a:rPr sz="3900" spc="5" dirty="0"/>
              <a:t> </a:t>
            </a:r>
            <a:r>
              <a:rPr sz="3900" dirty="0"/>
              <a:t>DEPRESSIONE</a:t>
            </a:r>
            <a:r>
              <a:rPr sz="3900" spc="-100" dirty="0"/>
              <a:t> </a:t>
            </a:r>
            <a:r>
              <a:rPr sz="3900" dirty="0">
                <a:solidFill>
                  <a:srgbClr val="FF0000"/>
                </a:solidFill>
              </a:rPr>
              <a:t>PREPUBERALE</a:t>
            </a:r>
            <a:endParaRPr sz="3900"/>
          </a:p>
        </p:txBody>
      </p:sp>
      <p:sp>
        <p:nvSpPr>
          <p:cNvPr id="3" name="object 3"/>
          <p:cNvSpPr txBox="1"/>
          <p:nvPr/>
        </p:nvSpPr>
        <p:spPr>
          <a:xfrm>
            <a:off x="3352176" y="2428747"/>
            <a:ext cx="216154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2865" marR="5080" indent="-508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FFFFFF"/>
                </a:solidFill>
                <a:latin typeface="Helvetica"/>
                <a:cs typeface="Helvetica"/>
              </a:rPr>
              <a:t>D</a:t>
            </a:r>
            <a:r>
              <a:rPr sz="2800" b="1" spc="10" dirty="0">
                <a:solidFill>
                  <a:srgbClr val="FFFFFF"/>
                </a:solidFill>
                <a:latin typeface="Helvetica"/>
                <a:cs typeface="Helvetica"/>
              </a:rPr>
              <a:t>e</a:t>
            </a:r>
            <a:r>
              <a:rPr sz="2800" b="1" spc="-10" dirty="0">
                <a:solidFill>
                  <a:srgbClr val="FFFFFF"/>
                </a:solidFill>
                <a:latin typeface="Helvetica"/>
                <a:cs typeface="Helvetica"/>
              </a:rPr>
              <a:t>p</a:t>
            </a:r>
            <a:r>
              <a:rPr sz="2800" b="1" spc="-5" dirty="0">
                <a:solidFill>
                  <a:srgbClr val="FFFFFF"/>
                </a:solidFill>
                <a:latin typeface="Helvetica"/>
                <a:cs typeface="Helvetica"/>
              </a:rPr>
              <a:t>r</a:t>
            </a:r>
            <a:r>
              <a:rPr sz="2800" b="1" dirty="0">
                <a:solidFill>
                  <a:srgbClr val="FFFFFF"/>
                </a:solidFill>
                <a:latin typeface="Helvetica"/>
                <a:cs typeface="Helvetica"/>
              </a:rPr>
              <a:t>ess</a:t>
            </a:r>
            <a:r>
              <a:rPr sz="2800" b="1" spc="-5" dirty="0">
                <a:solidFill>
                  <a:srgbClr val="FFFFFF"/>
                </a:solidFill>
                <a:latin typeface="Helvetica"/>
                <a:cs typeface="Helvetica"/>
              </a:rPr>
              <a:t>i</a:t>
            </a:r>
            <a:r>
              <a:rPr sz="2800" b="1" spc="-10" dirty="0">
                <a:solidFill>
                  <a:srgbClr val="FFFFFF"/>
                </a:solidFill>
                <a:latin typeface="Helvetica"/>
                <a:cs typeface="Helvetica"/>
              </a:rPr>
              <a:t>o</a:t>
            </a:r>
            <a:r>
              <a:rPr sz="2800" b="1" dirty="0">
                <a:solidFill>
                  <a:srgbClr val="FFFFFF"/>
                </a:solidFill>
                <a:latin typeface="Helvetica"/>
                <a:cs typeface="Helvetica"/>
              </a:rPr>
              <a:t>n</a:t>
            </a:r>
            <a:r>
              <a:rPr sz="2800" b="1" spc="-5" dirty="0">
                <a:solidFill>
                  <a:srgbClr val="FFFFFF"/>
                </a:solidFill>
                <a:latin typeface="Helvetica"/>
                <a:cs typeface="Helvetica"/>
              </a:rPr>
              <a:t>e  prepuberale</a:t>
            </a:r>
            <a:endParaRPr sz="2800">
              <a:latin typeface="Helvetica"/>
              <a:cs typeface="Helvetic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42619" y="2428747"/>
            <a:ext cx="148526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0965" marR="5080" indent="-889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FFFFFF"/>
                </a:solidFill>
                <a:latin typeface="Helvetica"/>
                <a:cs typeface="Helvetica"/>
              </a:rPr>
              <a:t>Con</a:t>
            </a:r>
            <a:r>
              <a:rPr sz="2800" b="1" spc="-5" dirty="0">
                <a:solidFill>
                  <a:srgbClr val="FFFFFF"/>
                </a:solidFill>
                <a:latin typeface="Helvetica"/>
                <a:cs typeface="Helvetica"/>
              </a:rPr>
              <a:t>tr</a:t>
            </a:r>
            <a:r>
              <a:rPr sz="2800" b="1" spc="-10" dirty="0">
                <a:solidFill>
                  <a:srgbClr val="FFFFFF"/>
                </a:solidFill>
                <a:latin typeface="Helvetica"/>
                <a:cs typeface="Helvetica"/>
              </a:rPr>
              <a:t>o</a:t>
            </a:r>
            <a:r>
              <a:rPr sz="2800" b="1" spc="-5" dirty="0">
                <a:solidFill>
                  <a:srgbClr val="FFFFFF"/>
                </a:solidFill>
                <a:latin typeface="Helvetica"/>
                <a:cs typeface="Helvetica"/>
              </a:rPr>
              <a:t>lli  normali</a:t>
            </a:r>
            <a:endParaRPr sz="2800">
              <a:latin typeface="Helvetica"/>
              <a:cs typeface="Helvetic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62958" y="2855466"/>
            <a:ext cx="2622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i="1" spc="-5" dirty="0">
                <a:solidFill>
                  <a:srgbClr val="FFFFFF"/>
                </a:solidFill>
                <a:latin typeface="Helvetica-BoldOblique"/>
                <a:cs typeface="Helvetica-BoldOblique"/>
              </a:rPr>
              <a:t>P</a:t>
            </a:r>
            <a:endParaRPr sz="2800">
              <a:latin typeface="Helvetica-BoldOblique"/>
              <a:cs typeface="Helvetica-BoldOblique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72668" y="2302763"/>
            <a:ext cx="9145905" cy="4904740"/>
            <a:chOff x="772668" y="2302763"/>
            <a:chExt cx="9145905" cy="4904740"/>
          </a:xfrm>
        </p:grpSpPr>
        <p:sp>
          <p:nvSpPr>
            <p:cNvPr id="7" name="object 7"/>
            <p:cNvSpPr/>
            <p:nvPr/>
          </p:nvSpPr>
          <p:spPr>
            <a:xfrm>
              <a:off x="1351669" y="3307079"/>
              <a:ext cx="7950834" cy="29209"/>
            </a:xfrm>
            <a:custGeom>
              <a:avLst/>
              <a:gdLst/>
              <a:ahLst/>
              <a:cxnLst/>
              <a:rect l="l" t="t" r="r" b="b"/>
              <a:pathLst>
                <a:path w="7950834" h="29210">
                  <a:moveTo>
                    <a:pt x="7950707" y="28955"/>
                  </a:moveTo>
                  <a:lnTo>
                    <a:pt x="7950707" y="0"/>
                  </a:lnTo>
                  <a:lnTo>
                    <a:pt x="0" y="0"/>
                  </a:lnTo>
                  <a:lnTo>
                    <a:pt x="0" y="28955"/>
                  </a:lnTo>
                  <a:lnTo>
                    <a:pt x="7950707" y="2895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95865" y="2302763"/>
              <a:ext cx="8516620" cy="104139"/>
            </a:xfrm>
            <a:custGeom>
              <a:avLst/>
              <a:gdLst/>
              <a:ahLst/>
              <a:cxnLst/>
              <a:rect l="l" t="t" r="r" b="b"/>
              <a:pathLst>
                <a:path w="8516620" h="104139">
                  <a:moveTo>
                    <a:pt x="8516111" y="103631"/>
                  </a:moveTo>
                  <a:lnTo>
                    <a:pt x="8516111" y="0"/>
                  </a:lnTo>
                  <a:lnTo>
                    <a:pt x="0" y="0"/>
                  </a:lnTo>
                  <a:lnTo>
                    <a:pt x="0" y="103631"/>
                  </a:lnTo>
                  <a:lnTo>
                    <a:pt x="8516111" y="103631"/>
                  </a:lnTo>
                  <a:close/>
                </a:path>
              </a:pathLst>
            </a:custGeom>
            <a:solidFill>
              <a:srgbClr val="32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2668" y="3777995"/>
              <a:ext cx="9145523" cy="3428999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1136276" y="6836153"/>
            <a:ext cx="46812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Helvetica"/>
                <a:cs typeface="Helvetica"/>
              </a:rPr>
              <a:t>Geller et</a:t>
            </a:r>
            <a:r>
              <a:rPr sz="1800" spc="-1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Helvetica"/>
                <a:cs typeface="Helvetica"/>
              </a:rPr>
              <a:t>al.</a:t>
            </a:r>
            <a:r>
              <a:rPr sz="1800" spc="5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1800" i="1" spc="-5" dirty="0">
                <a:solidFill>
                  <a:srgbClr val="FFFFFF"/>
                </a:solidFill>
                <a:latin typeface="Helvetica"/>
                <a:cs typeface="Helvetica"/>
              </a:rPr>
              <a:t>Am </a:t>
            </a:r>
            <a:r>
              <a:rPr sz="1800" i="1" dirty="0">
                <a:solidFill>
                  <a:srgbClr val="FFFFFF"/>
                </a:solidFill>
                <a:latin typeface="Helvetica"/>
                <a:cs typeface="Helvetica"/>
              </a:rPr>
              <a:t>J</a:t>
            </a:r>
            <a:r>
              <a:rPr sz="1800" i="1" spc="-5" dirty="0">
                <a:solidFill>
                  <a:srgbClr val="FFFFFF"/>
                </a:solidFill>
                <a:latin typeface="Helvetica"/>
                <a:cs typeface="Helvetica"/>
              </a:rPr>
              <a:t> Psychiatry</a:t>
            </a:r>
            <a:r>
              <a:rPr sz="1800" spc="-5" dirty="0">
                <a:solidFill>
                  <a:srgbClr val="FFFFFF"/>
                </a:solidFill>
                <a:latin typeface="Helvetica"/>
                <a:cs typeface="Helvetica"/>
              </a:rPr>
              <a:t>.</a:t>
            </a:r>
            <a:r>
              <a:rPr sz="1800" spc="5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Helvetica"/>
                <a:cs typeface="Helvetica"/>
              </a:rPr>
              <a:t>2001;158:125-7.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33812" y="3685437"/>
            <a:ext cx="2124075" cy="1497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z="2800" spc="-5" dirty="0">
                <a:solidFill>
                  <a:srgbClr val="FFFFFF"/>
                </a:solidFill>
                <a:latin typeface="Helvetica"/>
                <a:cs typeface="Helvetica"/>
              </a:rPr>
              <a:t>Bipolare I o II </a:t>
            </a:r>
            <a:r>
              <a:rPr sz="2800" spc="-77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Helvetica"/>
                <a:cs typeface="Helvetica"/>
              </a:rPr>
              <a:t>Bipolare I </a:t>
            </a: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Helvetica"/>
                <a:cs typeface="Helvetica"/>
              </a:rPr>
              <a:t>Bipolare II</a:t>
            </a:r>
            <a:endParaRPr sz="2800">
              <a:latin typeface="Helvetica"/>
              <a:cs typeface="Helvetic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41380" y="3240428"/>
            <a:ext cx="1312545" cy="194310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R="36195" algn="r">
              <a:lnSpc>
                <a:spcPct val="100000"/>
              </a:lnSpc>
              <a:spcBef>
                <a:spcPts val="425"/>
              </a:spcBef>
            </a:pPr>
            <a:r>
              <a:rPr sz="2800" b="1" spc="-5" dirty="0">
                <a:solidFill>
                  <a:srgbClr val="FFFFFF"/>
                </a:solidFill>
                <a:latin typeface="Helvetica"/>
                <a:cs typeface="Helvetica"/>
              </a:rPr>
              <a:t>(n</a:t>
            </a:r>
            <a:r>
              <a:rPr sz="2800" b="1" spc="-5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Helvetica"/>
                <a:cs typeface="Helvetica"/>
              </a:rPr>
              <a:t>=</a:t>
            </a:r>
            <a:r>
              <a:rPr sz="2800" b="1" spc="-4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b="1" dirty="0">
                <a:solidFill>
                  <a:srgbClr val="FFFFFF"/>
                </a:solidFill>
                <a:latin typeface="Helvetica"/>
                <a:cs typeface="Helvetica"/>
              </a:rPr>
              <a:t>72)</a:t>
            </a:r>
            <a:endParaRPr sz="2800">
              <a:latin typeface="Helvetica"/>
              <a:cs typeface="Helvetica"/>
            </a:endParaRPr>
          </a:p>
          <a:p>
            <a:pPr marR="5080" algn="r">
              <a:lnSpc>
                <a:spcPct val="100000"/>
              </a:lnSpc>
              <a:spcBef>
                <a:spcPts val="320"/>
              </a:spcBef>
            </a:pPr>
            <a:r>
              <a:rPr sz="2800" spc="-5" dirty="0">
                <a:solidFill>
                  <a:srgbClr val="FF0000"/>
                </a:solidFill>
                <a:latin typeface="Helvetica"/>
                <a:cs typeface="Helvetica"/>
              </a:rPr>
              <a:t>48.6%</a:t>
            </a:r>
            <a:endParaRPr sz="2800">
              <a:latin typeface="Helvetica"/>
              <a:cs typeface="Helvetica"/>
            </a:endParaRPr>
          </a:p>
          <a:p>
            <a:pPr marR="7620" algn="r">
              <a:lnSpc>
                <a:spcPct val="100000"/>
              </a:lnSpc>
              <a:spcBef>
                <a:spcPts val="505"/>
              </a:spcBef>
            </a:pP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33.3%</a:t>
            </a:r>
            <a:endParaRPr sz="2800">
              <a:latin typeface="Helvetica"/>
              <a:cs typeface="Helvetica"/>
            </a:endParaRPr>
          </a:p>
          <a:p>
            <a:pPr marR="6350" algn="r">
              <a:lnSpc>
                <a:spcPct val="100000"/>
              </a:lnSpc>
              <a:spcBef>
                <a:spcPts val="505"/>
              </a:spcBef>
            </a:pPr>
            <a:r>
              <a:rPr sz="2800" spc="-5" dirty="0">
                <a:solidFill>
                  <a:srgbClr val="FFFFFF"/>
                </a:solidFill>
                <a:latin typeface="Helvetica"/>
                <a:cs typeface="Helvetica"/>
              </a:rPr>
              <a:t>15.3%</a:t>
            </a:r>
            <a:endParaRPr sz="2800">
              <a:latin typeface="Helvetica"/>
              <a:cs typeface="Helvetic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293495" y="3240428"/>
            <a:ext cx="1280795" cy="194310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425"/>
              </a:spcBef>
            </a:pPr>
            <a:r>
              <a:rPr sz="2800" b="1" spc="-5" dirty="0">
                <a:solidFill>
                  <a:srgbClr val="FFFFFF"/>
                </a:solidFill>
                <a:latin typeface="Helvetica"/>
                <a:cs typeface="Helvetica"/>
              </a:rPr>
              <a:t>(n</a:t>
            </a:r>
            <a:r>
              <a:rPr sz="2800" b="1" spc="-5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Helvetica"/>
                <a:cs typeface="Helvetica"/>
              </a:rPr>
              <a:t>=</a:t>
            </a:r>
            <a:r>
              <a:rPr sz="2800" b="1" spc="-4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b="1" dirty="0">
                <a:solidFill>
                  <a:srgbClr val="FFFFFF"/>
                </a:solidFill>
                <a:latin typeface="Helvetica"/>
                <a:cs typeface="Helvetica"/>
              </a:rPr>
              <a:t>28)</a:t>
            </a:r>
            <a:endParaRPr sz="2800">
              <a:latin typeface="Helvetica"/>
              <a:cs typeface="Helvetica"/>
            </a:endParaRPr>
          </a:p>
          <a:p>
            <a:pPr marR="38735" algn="r">
              <a:lnSpc>
                <a:spcPct val="100000"/>
              </a:lnSpc>
              <a:spcBef>
                <a:spcPts val="320"/>
              </a:spcBef>
            </a:pP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7.1%</a:t>
            </a:r>
            <a:endParaRPr sz="2800">
              <a:latin typeface="Helvetica"/>
              <a:cs typeface="Helvetica"/>
            </a:endParaRPr>
          </a:p>
          <a:p>
            <a:pPr marL="347345" algn="ctr">
              <a:lnSpc>
                <a:spcPct val="100000"/>
              </a:lnSpc>
              <a:spcBef>
                <a:spcPts val="505"/>
              </a:spcBef>
            </a:pPr>
            <a:r>
              <a:rPr sz="2800" spc="-5" dirty="0">
                <a:solidFill>
                  <a:srgbClr val="FFFFFF"/>
                </a:solidFill>
                <a:latin typeface="Helvetica"/>
                <a:cs typeface="Helvetica"/>
              </a:rPr>
              <a:t>0</a:t>
            </a:r>
            <a:endParaRPr sz="2800">
              <a:latin typeface="Helvetica"/>
              <a:cs typeface="Helvetica"/>
            </a:endParaRPr>
          </a:p>
          <a:p>
            <a:pPr marL="372745" algn="ctr">
              <a:lnSpc>
                <a:spcPct val="100000"/>
              </a:lnSpc>
              <a:spcBef>
                <a:spcPts val="505"/>
              </a:spcBef>
            </a:pP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7.1%</a:t>
            </a:r>
            <a:endParaRPr sz="2800">
              <a:latin typeface="Helvetica"/>
              <a:cs typeface="Helvetic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517010" y="3240428"/>
            <a:ext cx="994410" cy="194310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R="46355" algn="r">
              <a:lnSpc>
                <a:spcPct val="100000"/>
              </a:lnSpc>
              <a:spcBef>
                <a:spcPts val="425"/>
              </a:spcBef>
            </a:pPr>
            <a:r>
              <a:rPr sz="2800" b="1" spc="-40" dirty="0">
                <a:solidFill>
                  <a:srgbClr val="FFFFFF"/>
                </a:solidFill>
                <a:latin typeface="Helvetica"/>
                <a:cs typeface="Helvetica"/>
              </a:rPr>
              <a:t>Value</a:t>
            </a:r>
            <a:endParaRPr sz="2800">
              <a:latin typeface="Helvetica"/>
              <a:cs typeface="Helvetica"/>
            </a:endParaRPr>
          </a:p>
          <a:p>
            <a:pPr marR="5080" algn="r">
              <a:lnSpc>
                <a:spcPct val="100000"/>
              </a:lnSpc>
              <a:spcBef>
                <a:spcPts val="320"/>
              </a:spcBef>
            </a:pP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.0001</a:t>
            </a:r>
            <a:endParaRPr sz="2800">
              <a:latin typeface="Helvetica"/>
              <a:cs typeface="Helvetica"/>
            </a:endParaRPr>
          </a:p>
          <a:p>
            <a:pPr marR="30480" algn="r">
              <a:lnSpc>
                <a:spcPct val="100000"/>
              </a:lnSpc>
              <a:spcBef>
                <a:spcPts val="505"/>
              </a:spcBef>
            </a:pP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.001</a:t>
            </a:r>
            <a:endParaRPr sz="2800">
              <a:latin typeface="Helvetica"/>
              <a:cs typeface="Helvetica"/>
            </a:endParaRPr>
          </a:p>
          <a:p>
            <a:pPr marL="384175">
              <a:lnSpc>
                <a:spcPct val="100000"/>
              </a:lnSpc>
              <a:spcBef>
                <a:spcPts val="505"/>
              </a:spcBef>
            </a:pPr>
            <a:r>
              <a:rPr sz="2800" spc="-5" dirty="0">
                <a:solidFill>
                  <a:srgbClr val="FFFFFF"/>
                </a:solidFill>
                <a:latin typeface="Helvetica"/>
                <a:cs typeface="Helvetica"/>
              </a:rPr>
              <a:t>.34</a:t>
            </a:r>
            <a:endParaRPr sz="2800">
              <a:latin typeface="Helvetica"/>
              <a:cs typeface="Helvetic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87612" y="5551422"/>
            <a:ext cx="7096759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6235" algn="l"/>
              </a:tabLst>
            </a:pP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Mania in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un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genitore o in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un nonno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è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un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fattore </a:t>
            </a:r>
            <a:r>
              <a:rPr sz="2800" spc="-6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predittivo</a:t>
            </a:r>
            <a:r>
              <a:rPr sz="28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di</a:t>
            </a:r>
            <a:r>
              <a:rPr sz="28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evoluzione</a:t>
            </a:r>
            <a:r>
              <a:rPr sz="28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bipolare</a:t>
            </a:r>
            <a:r>
              <a:rPr sz="28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(P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=0.02)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00844" y="427735"/>
            <a:ext cx="548894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Triggers</a:t>
            </a:r>
            <a:r>
              <a:rPr spc="-85" dirty="0"/>
              <a:t> </a:t>
            </a:r>
            <a:r>
              <a:rPr dirty="0"/>
              <a:t>for</a:t>
            </a:r>
            <a:r>
              <a:rPr spc="-50" dirty="0"/>
              <a:t> </a:t>
            </a:r>
            <a:r>
              <a:rPr dirty="0"/>
              <a:t>Assessment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772668" y="3776471"/>
            <a:ext cx="9145905" cy="3430904"/>
            <a:chOff x="772668" y="3776471"/>
            <a:chExt cx="9145905" cy="3430904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2668" y="3777995"/>
              <a:ext cx="9145523" cy="342899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947537" y="3776471"/>
              <a:ext cx="1026160" cy="33655"/>
            </a:xfrm>
            <a:custGeom>
              <a:avLst/>
              <a:gdLst/>
              <a:ahLst/>
              <a:cxnLst/>
              <a:rect l="l" t="t" r="r" b="b"/>
              <a:pathLst>
                <a:path w="1026159" h="33654">
                  <a:moveTo>
                    <a:pt x="1025651" y="33527"/>
                  </a:moveTo>
                  <a:lnTo>
                    <a:pt x="1025651" y="0"/>
                  </a:lnTo>
                  <a:lnTo>
                    <a:pt x="0" y="0"/>
                  </a:lnTo>
                  <a:lnTo>
                    <a:pt x="0" y="33527"/>
                  </a:lnTo>
                  <a:lnTo>
                    <a:pt x="1025651" y="3352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852812" y="1599905"/>
            <a:ext cx="8868410" cy="5193665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80"/>
              </a:spcBef>
              <a:buChar char="•"/>
              <a:tabLst>
                <a:tab pos="354965" algn="l"/>
                <a:tab pos="356235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Early</a:t>
            </a:r>
            <a:r>
              <a:rPr sz="32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onset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depression</a:t>
            </a:r>
            <a:endParaRPr sz="3200">
              <a:latin typeface="Times New Roman"/>
              <a:cs typeface="Times New Roman"/>
            </a:endParaRPr>
          </a:p>
          <a:p>
            <a:pPr marL="756285" lvl="1" indent="-287655">
              <a:lnSpc>
                <a:spcPct val="100000"/>
              </a:lnSpc>
              <a:spcBef>
                <a:spcPts val="675"/>
              </a:spcBef>
              <a:buChar char="–"/>
              <a:tabLst>
                <a:tab pos="75692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Especially</a:t>
            </a:r>
            <a:r>
              <a:rPr sz="28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atypical,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psychotic,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acute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onset,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recurrent</a:t>
            </a:r>
            <a:endParaRPr sz="28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6235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Episodic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irritability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aggression</a:t>
            </a:r>
            <a:endParaRPr sz="32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Char char="–"/>
              <a:tabLst>
                <a:tab pos="75692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Especially</a:t>
            </a:r>
            <a:r>
              <a:rPr sz="28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embedded</a:t>
            </a:r>
            <a:r>
              <a:rPr sz="28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changes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mood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&amp; </a:t>
            </a:r>
            <a:r>
              <a:rPr sz="2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energy</a:t>
            </a:r>
            <a:endParaRPr sz="28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6235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Family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history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bipolar</a:t>
            </a:r>
            <a:endParaRPr sz="3200">
              <a:latin typeface="Times New Roman"/>
              <a:cs typeface="Times New Roman"/>
            </a:endParaRPr>
          </a:p>
          <a:p>
            <a:pPr marL="354965" marR="42037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6235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Episodic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presentation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symptoms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(inc.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attention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problems</a:t>
            </a:r>
            <a:r>
              <a:rPr sz="32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high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energy)</a:t>
            </a:r>
            <a:endParaRPr sz="32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6235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Destabilization</a:t>
            </a:r>
            <a:r>
              <a:rPr sz="32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medications</a:t>
            </a:r>
            <a:endParaRPr sz="3200">
              <a:latin typeface="Times New Roman"/>
              <a:cs typeface="Times New Roman"/>
            </a:endParaRPr>
          </a:p>
          <a:p>
            <a:pPr marL="2755265">
              <a:lnSpc>
                <a:spcPct val="100000"/>
              </a:lnSpc>
              <a:spcBef>
                <a:spcPts val="2855"/>
              </a:spcBef>
            </a:pPr>
            <a:r>
              <a:rPr sz="2400" spc="-65" dirty="0">
                <a:solidFill>
                  <a:srgbClr val="FFFFFF"/>
                </a:solidFill>
                <a:latin typeface="Tahoma"/>
                <a:cs typeface="Tahoma"/>
              </a:rPr>
              <a:t>cf.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“Index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 Bipolarity”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in adults;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 Sachs</a:t>
            </a:r>
            <a:r>
              <a:rPr sz="2400" spc="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et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al.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63556" y="671575"/>
            <a:ext cx="49149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Times New Roman"/>
                <a:cs typeface="Times New Roman"/>
              </a:rPr>
              <a:t>DISTURBO</a:t>
            </a:r>
            <a:r>
              <a:rPr sz="3600" b="1" spc="-75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BIPOLARE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11012" y="1770379"/>
            <a:ext cx="119951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od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3812" y="1770379"/>
            <a:ext cx="6765925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871345" algn="l"/>
                <a:tab pos="3642360" algn="l"/>
                <a:tab pos="4326255" algn="l"/>
                <a:tab pos="643509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	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po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re	I:	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lt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z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	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  depressivi</a:t>
            </a: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maniacali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misti</a:t>
            </a:r>
            <a:endParaRPr sz="32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2668" y="3777995"/>
            <a:ext cx="9145523" cy="342899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233812" y="3233418"/>
            <a:ext cx="8375650" cy="2952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algn="just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Disturbo</a:t>
            </a:r>
            <a:r>
              <a:rPr sz="3200" spc="7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bipolare</a:t>
            </a:r>
            <a:r>
              <a:rPr sz="3200" spc="7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II:</a:t>
            </a:r>
            <a:r>
              <a:rPr sz="3200" spc="7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episodi</a:t>
            </a:r>
            <a:r>
              <a:rPr sz="3200" spc="7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depressivi</a:t>
            </a:r>
            <a:r>
              <a:rPr sz="3200" spc="7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ed </a:t>
            </a:r>
            <a:r>
              <a:rPr sz="3200" spc="-7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ipomaniacali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Disturbo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ciclotimico: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alternanza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di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episodi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ipomaniacali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 depressivi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sottosoglia (depressione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minore)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4272" y="339343"/>
            <a:ext cx="52476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Times New Roman"/>
                <a:cs typeface="Times New Roman"/>
              </a:rPr>
              <a:t>EPISODIO</a:t>
            </a:r>
            <a:r>
              <a:rPr sz="3600" b="1" spc="-55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MANIACALE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04272" y="1438147"/>
            <a:ext cx="422148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73835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re	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pe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rs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4272" y="1438147"/>
            <a:ext cx="5728335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526915">
              <a:lnSpc>
                <a:spcPct val="100000"/>
              </a:lnSpc>
              <a:spcBef>
                <a:spcPts val="100"/>
              </a:spcBef>
              <a:tabLst>
                <a:tab pos="2073910" algn="l"/>
                <a:tab pos="3792854" algn="l"/>
                <a:tab pos="4428490" algn="l"/>
              </a:tabLst>
            </a:pP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ev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 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persistente	aumento	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di	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attività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69093" y="1438147"/>
            <a:ext cx="2648585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1610">
              <a:lnSpc>
                <a:spcPct val="100000"/>
              </a:lnSpc>
              <a:spcBef>
                <a:spcPts val="100"/>
              </a:spcBef>
              <a:tabLst>
                <a:tab pos="718185" algn="l"/>
                <a:tab pos="244729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	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irritabile	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536575" algn="l"/>
                <a:tab pos="2047875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	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spc="-75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	</a:t>
            </a:r>
            <a:r>
              <a:rPr sz="3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2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endParaRPr sz="32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2668" y="3777995"/>
            <a:ext cx="9145523" cy="34289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104272" y="2413507"/>
            <a:ext cx="8352790" cy="4756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almeno</a:t>
            </a:r>
            <a:r>
              <a:rPr sz="32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sz="32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settimana,</a:t>
            </a:r>
            <a:r>
              <a:rPr sz="32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con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(4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se umore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irritabile)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:</a:t>
            </a:r>
            <a:endParaRPr sz="3200">
              <a:latin typeface="Times New Roman"/>
              <a:cs typeface="Times New Roman"/>
            </a:endParaRPr>
          </a:p>
          <a:p>
            <a:pPr marL="12700" marR="2741930">
              <a:lnSpc>
                <a:spcPts val="3260"/>
              </a:lnSpc>
              <a:spcBef>
                <a:spcPts val="2900"/>
              </a:spcBef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autostima</a:t>
            </a: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ipertrofica</a:t>
            </a:r>
            <a:r>
              <a:rPr sz="32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grandiosità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ridotto</a:t>
            </a:r>
            <a:r>
              <a:rPr sz="32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bisogno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di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sonno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ts val="2970"/>
              </a:lnSpc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logorrea</a:t>
            </a:r>
            <a:endParaRPr sz="3200">
              <a:latin typeface="Times New Roman"/>
              <a:cs typeface="Times New Roman"/>
            </a:endParaRPr>
          </a:p>
          <a:p>
            <a:pPr marL="12700" marR="5938520">
              <a:lnSpc>
                <a:spcPts val="3260"/>
              </a:lnSpc>
              <a:spcBef>
                <a:spcPts val="300"/>
              </a:spcBef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fuga</a:t>
            </a:r>
            <a:r>
              <a:rPr sz="32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delle</a:t>
            </a:r>
            <a:r>
              <a:rPr sz="32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idee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distraibilità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ts val="2970"/>
              </a:lnSpc>
            </a:pPr>
            <a:r>
              <a:rPr sz="32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aumento</a:t>
            </a:r>
            <a:r>
              <a:rPr sz="3200" u="heavy" spc="-5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della</a:t>
            </a:r>
            <a:r>
              <a:rPr sz="32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attività</a:t>
            </a:r>
            <a:r>
              <a:rPr sz="3200" u="heavy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finalizzata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ts val="3550"/>
              </a:lnSpc>
            </a:pPr>
            <a:r>
              <a:rPr sz="32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coinvolgimento</a:t>
            </a:r>
            <a:r>
              <a:rPr sz="3200" u="heavy" spc="-5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in</a:t>
            </a:r>
            <a:r>
              <a:rPr sz="32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attività</a:t>
            </a:r>
            <a:r>
              <a:rPr sz="3200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piacevoli</a:t>
            </a:r>
            <a:r>
              <a:rPr sz="3200" u="heavy" spc="-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ma</a:t>
            </a:r>
            <a:r>
              <a:rPr sz="3200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pericolose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Marcata</a:t>
            </a:r>
            <a:r>
              <a:rPr sz="3200" b="1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compromissione</a:t>
            </a:r>
            <a:r>
              <a:rPr sz="3200" b="1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funzionale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4272" y="339343"/>
            <a:ext cx="60598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Times New Roman"/>
                <a:cs typeface="Times New Roman"/>
              </a:rPr>
              <a:t>EPISODIO</a:t>
            </a:r>
            <a:r>
              <a:rPr sz="3600" b="1" spc="-50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IPOMANIACALE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04272" y="1255267"/>
            <a:ext cx="422148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73835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re	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pe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rs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4272" y="1255267"/>
            <a:ext cx="5728335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526915">
              <a:lnSpc>
                <a:spcPct val="100000"/>
              </a:lnSpc>
              <a:spcBef>
                <a:spcPts val="100"/>
              </a:spcBef>
              <a:tabLst>
                <a:tab pos="2073910" algn="l"/>
                <a:tab pos="3792854" algn="l"/>
                <a:tab pos="4428490" algn="l"/>
              </a:tabLst>
            </a:pP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ev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 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persistente	aumento	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di	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attività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69093" y="1255267"/>
            <a:ext cx="2648585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1610">
              <a:lnSpc>
                <a:spcPct val="100000"/>
              </a:lnSpc>
              <a:spcBef>
                <a:spcPts val="100"/>
              </a:spcBef>
              <a:tabLst>
                <a:tab pos="718185" algn="l"/>
                <a:tab pos="244729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	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irritabile	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536575" algn="l"/>
                <a:tab pos="2047875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	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spc="-75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	</a:t>
            </a:r>
            <a:r>
              <a:rPr sz="3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2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endParaRPr sz="32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2668" y="3777995"/>
            <a:ext cx="9145523" cy="34289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104272" y="2230627"/>
            <a:ext cx="8507095" cy="4881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almeno</a:t>
            </a:r>
            <a:r>
              <a:rPr sz="32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r>
              <a:rPr sz="3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giorni,</a:t>
            </a:r>
            <a:r>
              <a:rPr sz="32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con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(4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se umore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irritabile)</a:t>
            </a:r>
            <a:r>
              <a:rPr sz="32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tra:</a:t>
            </a:r>
            <a:endParaRPr sz="3200">
              <a:latin typeface="Times New Roman"/>
              <a:cs typeface="Times New Roman"/>
            </a:endParaRPr>
          </a:p>
          <a:p>
            <a:pPr marL="12700" marR="2896235">
              <a:lnSpc>
                <a:spcPts val="3260"/>
              </a:lnSpc>
              <a:spcBef>
                <a:spcPts val="2900"/>
              </a:spcBef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autostima</a:t>
            </a: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ipertrofica</a:t>
            </a:r>
            <a:r>
              <a:rPr sz="32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grandiosità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ridotto</a:t>
            </a:r>
            <a:r>
              <a:rPr sz="32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bisogno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di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sonno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ts val="2970"/>
              </a:lnSpc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logorrea</a:t>
            </a:r>
            <a:endParaRPr sz="3200">
              <a:latin typeface="Times New Roman"/>
              <a:cs typeface="Times New Roman"/>
            </a:endParaRPr>
          </a:p>
          <a:p>
            <a:pPr marL="12700" marR="6093460">
              <a:lnSpc>
                <a:spcPts val="3260"/>
              </a:lnSpc>
              <a:spcBef>
                <a:spcPts val="300"/>
              </a:spcBef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fuga</a:t>
            </a:r>
            <a:r>
              <a:rPr sz="32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delle</a:t>
            </a:r>
            <a:r>
              <a:rPr sz="32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idee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distraibilità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ts val="2970"/>
              </a:lnSpc>
            </a:pPr>
            <a:r>
              <a:rPr sz="32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aumento</a:t>
            </a:r>
            <a:r>
              <a:rPr sz="3200" u="heavy" spc="-5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della</a:t>
            </a:r>
            <a:r>
              <a:rPr sz="32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attività</a:t>
            </a:r>
            <a:r>
              <a:rPr sz="3200" u="heavy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finalizzata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ts val="3550"/>
              </a:lnSpc>
            </a:pPr>
            <a:r>
              <a:rPr sz="32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coinvolgimento</a:t>
            </a:r>
            <a:r>
              <a:rPr sz="3200" u="heavy" spc="-5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in</a:t>
            </a:r>
            <a:r>
              <a:rPr sz="32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attività</a:t>
            </a:r>
            <a:r>
              <a:rPr sz="3200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piacevoli</a:t>
            </a:r>
            <a:r>
              <a:rPr sz="3200" u="heavy" spc="-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ma</a:t>
            </a:r>
            <a:r>
              <a:rPr sz="3200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pericolose</a:t>
            </a:r>
            <a:endParaRPr sz="3200">
              <a:latin typeface="Times New Roman"/>
              <a:cs typeface="Times New Roman"/>
            </a:endParaRPr>
          </a:p>
          <a:p>
            <a:pPr marL="12700" marR="5080">
              <a:lnSpc>
                <a:spcPct val="75000"/>
              </a:lnSpc>
              <a:spcBef>
                <a:spcPts val="2905"/>
              </a:spcBef>
              <a:tabLst>
                <a:tab pos="1871980" algn="l"/>
                <a:tab pos="3802379" algn="l"/>
                <a:tab pos="5439410" algn="l"/>
                <a:tab pos="6100445" algn="l"/>
              </a:tabLst>
            </a:pP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2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2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à	</a:t>
            </a:r>
            <a:r>
              <a:rPr sz="3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sz="32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er</a:t>
            </a:r>
            <a:r>
              <a:rPr sz="32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200" b="1" spc="-5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2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,	</a:t>
            </a:r>
            <a:r>
              <a:rPr sz="32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ss</a:t>
            </a:r>
            <a:r>
              <a:rPr sz="3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en</a:t>
            </a:r>
            <a:r>
              <a:rPr sz="32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z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a	</a:t>
            </a:r>
            <a:r>
              <a:rPr sz="3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i	</a:t>
            </a:r>
            <a:r>
              <a:rPr sz="3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32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no</a:t>
            </a:r>
            <a:r>
              <a:rPr sz="3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32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az</a:t>
            </a:r>
            <a:r>
              <a:rPr sz="32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2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e  </a:t>
            </a:r>
            <a:r>
              <a:rPr sz="3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marcata,</a:t>
            </a:r>
            <a:r>
              <a:rPr sz="3200" b="1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ma</a:t>
            </a:r>
            <a:r>
              <a:rPr sz="3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cambiamento</a:t>
            </a:r>
            <a:r>
              <a:rPr sz="32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netto</a:t>
            </a:r>
            <a:r>
              <a:rPr sz="32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e caratteristico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6380" y="292099"/>
            <a:ext cx="8312784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DISTURBI</a:t>
            </a:r>
            <a:r>
              <a:rPr spc="-60" dirty="0"/>
              <a:t> </a:t>
            </a:r>
            <a:r>
              <a:rPr dirty="0"/>
              <a:t>BIPOLARI</a:t>
            </a:r>
            <a:r>
              <a:rPr spc="-35" dirty="0"/>
              <a:t> </a:t>
            </a:r>
            <a:r>
              <a:rPr dirty="0"/>
              <a:t>NEL</a:t>
            </a:r>
            <a:r>
              <a:rPr spc="-35" dirty="0"/>
              <a:t> </a:t>
            </a:r>
            <a:r>
              <a:rPr dirty="0"/>
              <a:t>DSM</a:t>
            </a:r>
            <a:r>
              <a:rPr spc="-35" dirty="0"/>
              <a:t> </a:t>
            </a:r>
            <a:r>
              <a:rPr dirty="0"/>
              <a:t>5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2668" y="3777995"/>
            <a:ext cx="9145523" cy="342899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852812" y="1348231"/>
            <a:ext cx="8938895" cy="4963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6235" algn="l"/>
                <a:tab pos="2132330" algn="l"/>
                <a:tab pos="3884295" algn="l"/>
                <a:tab pos="4265930" algn="l"/>
                <a:tab pos="8086725" algn="l"/>
              </a:tabLst>
            </a:pP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Il</a:t>
            </a:r>
            <a:r>
              <a:rPr sz="36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Disturbo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Bipolare</a:t>
            </a:r>
            <a:r>
              <a:rPr sz="3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(DB)</a:t>
            </a:r>
            <a:r>
              <a:rPr sz="36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viene</a:t>
            </a:r>
            <a:r>
              <a:rPr sz="36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separato</a:t>
            </a:r>
            <a:r>
              <a:rPr sz="36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dai 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disturbi</a:t>
            </a:r>
            <a:r>
              <a:rPr sz="3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depressivi 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organizzato</a:t>
            </a:r>
            <a:r>
              <a:rPr sz="3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 una </a:t>
            </a:r>
            <a:r>
              <a:rPr sz="3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categoria</a:t>
            </a:r>
            <a:r>
              <a:rPr sz="36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unitaria,	collocata</a:t>
            </a:r>
            <a:r>
              <a:rPr sz="36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tra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il</a:t>
            </a:r>
            <a:r>
              <a:rPr sz="3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capitolo 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dedicato</a:t>
            </a:r>
            <a:r>
              <a:rPr sz="3600" spc="1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ai</a:t>
            </a:r>
            <a:r>
              <a:rPr sz="3600" spc="1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disturbi</a:t>
            </a:r>
            <a:r>
              <a:rPr sz="3600" spc="1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dello</a:t>
            </a:r>
            <a:r>
              <a:rPr sz="3600" spc="1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Spettro 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Schizofrenico</a:t>
            </a:r>
            <a:r>
              <a:rPr sz="36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gli</a:t>
            </a:r>
            <a:r>
              <a:rPr sz="3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altri</a:t>
            </a:r>
            <a:r>
              <a:rPr sz="3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disturbi</a:t>
            </a:r>
            <a:r>
              <a:rPr sz="3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Psicotici	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e i </a:t>
            </a:r>
            <a:r>
              <a:rPr sz="3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Disturbi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Depressivi,	riconoscendo come il 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DB </a:t>
            </a:r>
            <a:r>
              <a:rPr sz="3600" spc="-8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sia</a:t>
            </a:r>
            <a:r>
              <a:rPr sz="36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un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disturbo</a:t>
            </a:r>
            <a:r>
              <a:rPr sz="36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“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 ponte”</a:t>
            </a:r>
            <a:r>
              <a:rPr sz="3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tra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le</a:t>
            </a:r>
            <a:r>
              <a:rPr sz="3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altre</a:t>
            </a:r>
            <a:r>
              <a:rPr sz="3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due </a:t>
            </a:r>
            <a:r>
              <a:rPr sz="3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diagnosi	in termini</a:t>
            </a:r>
            <a:r>
              <a:rPr sz="36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di</a:t>
            </a:r>
            <a:r>
              <a:rPr sz="3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sintomi,</a:t>
            </a:r>
            <a:r>
              <a:rPr sz="3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storia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familiare </a:t>
            </a:r>
            <a:r>
              <a:rPr sz="3600" spc="-8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6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genetica.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6380" y="292099"/>
            <a:ext cx="8312784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DISTURBI</a:t>
            </a:r>
            <a:r>
              <a:rPr spc="-60" dirty="0"/>
              <a:t> </a:t>
            </a:r>
            <a:r>
              <a:rPr dirty="0"/>
              <a:t>BIPOLARI</a:t>
            </a:r>
            <a:r>
              <a:rPr spc="-35" dirty="0"/>
              <a:t> </a:t>
            </a:r>
            <a:r>
              <a:rPr dirty="0"/>
              <a:t>NEL</a:t>
            </a:r>
            <a:r>
              <a:rPr spc="-35" dirty="0"/>
              <a:t> </a:t>
            </a:r>
            <a:r>
              <a:rPr dirty="0"/>
              <a:t>DSM</a:t>
            </a:r>
            <a:r>
              <a:rPr spc="-35" dirty="0"/>
              <a:t> </a:t>
            </a:r>
            <a:r>
              <a:rPr dirty="0"/>
              <a:t>5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2668" y="3777995"/>
            <a:ext cx="9145523" cy="342899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852812" y="942848"/>
            <a:ext cx="8950325" cy="5567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182245" indent="-342900">
              <a:lnSpc>
                <a:spcPct val="110000"/>
              </a:lnSpc>
              <a:spcBef>
                <a:spcPts val="100"/>
              </a:spcBef>
              <a:buChar char="•"/>
              <a:tabLst>
                <a:tab pos="354965" algn="l"/>
                <a:tab pos="356235" algn="l"/>
              </a:tabLst>
            </a:pP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Viene</a:t>
            </a:r>
            <a:r>
              <a:rPr sz="3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eliminato</a:t>
            </a:r>
            <a:r>
              <a:rPr sz="3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Episodio</a:t>
            </a:r>
            <a:r>
              <a:rPr sz="36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Misto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 e</a:t>
            </a:r>
            <a:r>
              <a:rPr sz="3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sostituito 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con</a:t>
            </a:r>
            <a:r>
              <a:rPr sz="36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specifier</a:t>
            </a:r>
            <a:r>
              <a:rPr sz="36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with</a:t>
            </a:r>
            <a:r>
              <a:rPr sz="3600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6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Mixed</a:t>
            </a:r>
            <a:r>
              <a:rPr sz="3600" b="1" u="heavy" spc="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6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Features,</a:t>
            </a:r>
            <a:r>
              <a:rPr sz="36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associato </a:t>
            </a:r>
            <a:r>
              <a:rPr sz="3600" spc="-8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6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(ipo)mania</a:t>
            </a:r>
            <a:r>
              <a:rPr sz="3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(3 o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più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sintomi</a:t>
            </a:r>
            <a:r>
              <a:rPr sz="3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dell’episodio 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depressivo)</a:t>
            </a:r>
            <a:endParaRPr sz="36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10000"/>
              </a:lnSpc>
              <a:spcBef>
                <a:spcPts val="860"/>
              </a:spcBef>
              <a:buChar char="•"/>
              <a:tabLst>
                <a:tab pos="354965" algn="l"/>
                <a:tab pos="355600" algn="l"/>
              </a:tabLst>
            </a:pP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Specifier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with</a:t>
            </a:r>
            <a:r>
              <a:rPr sz="3600" b="1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6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Anxious</a:t>
            </a:r>
            <a:r>
              <a:rPr sz="3600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6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Distress,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almeno</a:t>
            </a:r>
            <a:r>
              <a:rPr sz="36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due </a:t>
            </a:r>
            <a:r>
              <a:rPr sz="3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sintomi d’ansia</a:t>
            </a:r>
            <a:r>
              <a:rPr sz="3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per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la</a:t>
            </a:r>
            <a:r>
              <a:rPr sz="3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maggior</a:t>
            </a:r>
            <a:r>
              <a:rPr sz="36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parte</a:t>
            </a:r>
            <a:r>
              <a:rPr sz="3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dei 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gg </a:t>
            </a:r>
            <a:r>
              <a:rPr sz="3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durante l’episodio</a:t>
            </a:r>
            <a:r>
              <a:rPr sz="36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(ipo)maniacale</a:t>
            </a:r>
            <a:r>
              <a:rPr sz="36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depressivo </a:t>
            </a:r>
            <a:r>
              <a:rPr sz="3600" spc="-8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(rischio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suicidario</a:t>
            </a:r>
            <a:r>
              <a:rPr sz="36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elevato,</a:t>
            </a:r>
            <a:r>
              <a:rPr sz="3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maggiore</a:t>
            </a:r>
            <a:r>
              <a:rPr sz="3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durata 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malattia,</a:t>
            </a:r>
            <a:r>
              <a:rPr sz="36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maggiore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resistenza</a:t>
            </a:r>
            <a:r>
              <a:rPr sz="3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trattamento)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6113" y="356108"/>
            <a:ext cx="809370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DISTURBI</a:t>
            </a:r>
            <a:r>
              <a:rPr sz="4000" spc="5" dirty="0"/>
              <a:t> </a:t>
            </a:r>
            <a:r>
              <a:rPr sz="4000" spc="-10" dirty="0"/>
              <a:t>DEPRESSIVI</a:t>
            </a:r>
            <a:r>
              <a:rPr sz="4000" spc="30" dirty="0"/>
              <a:t> </a:t>
            </a:r>
            <a:r>
              <a:rPr sz="4000" spc="-10" dirty="0"/>
              <a:t>NEL DSM</a:t>
            </a:r>
            <a:r>
              <a:rPr sz="4000" dirty="0"/>
              <a:t> </a:t>
            </a:r>
            <a:r>
              <a:rPr sz="4000" spc="-5" dirty="0"/>
              <a:t>5</a:t>
            </a:r>
            <a:endParaRPr sz="40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2668" y="3777995"/>
            <a:ext cx="9145523" cy="342899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310017" y="1265326"/>
            <a:ext cx="6795770" cy="565848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770"/>
              </a:spcBef>
              <a:buChar char="–"/>
              <a:tabLst>
                <a:tab pos="29972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Specifiers</a:t>
            </a:r>
            <a:endParaRPr sz="2800">
              <a:latin typeface="Times New Roman"/>
              <a:cs typeface="Times New Roman"/>
            </a:endParaRPr>
          </a:p>
          <a:p>
            <a:pPr marL="698500" lvl="1" indent="-229235">
              <a:lnSpc>
                <a:spcPct val="100000"/>
              </a:lnSpc>
              <a:spcBef>
                <a:spcPts val="675"/>
              </a:spcBef>
              <a:buFont typeface="Times New Roman"/>
              <a:buChar char="•"/>
              <a:tabLst>
                <a:tab pos="698500" algn="l"/>
              </a:tabLst>
            </a:pPr>
            <a:r>
              <a:rPr sz="2800" b="1" u="heavy" spc="-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With</a:t>
            </a:r>
            <a:r>
              <a:rPr sz="2800" b="1" u="heavy" spc="-2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anxious</a:t>
            </a:r>
            <a:r>
              <a:rPr sz="2800" b="1" u="heavy" spc="-3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distress</a:t>
            </a:r>
            <a:endParaRPr sz="2800">
              <a:latin typeface="Times New Roman"/>
              <a:cs typeface="Times New Roman"/>
            </a:endParaRPr>
          </a:p>
          <a:p>
            <a:pPr marL="698500" lvl="1" indent="-229235">
              <a:lnSpc>
                <a:spcPct val="100000"/>
              </a:lnSpc>
              <a:spcBef>
                <a:spcPts val="670"/>
              </a:spcBef>
              <a:buFont typeface="Times New Roman"/>
              <a:buChar char="•"/>
              <a:tabLst>
                <a:tab pos="698500" algn="l"/>
              </a:tabLst>
            </a:pPr>
            <a:r>
              <a:rPr sz="2800" b="1" u="heavy" spc="-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With</a:t>
            </a:r>
            <a:r>
              <a:rPr sz="2800" b="1" u="heavy" spc="-2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mixed</a:t>
            </a:r>
            <a:r>
              <a:rPr sz="2800" b="1" u="heavy" spc="-2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features</a:t>
            </a:r>
            <a:endParaRPr sz="2800">
              <a:latin typeface="Times New Roman"/>
              <a:cs typeface="Times New Roman"/>
            </a:endParaRPr>
          </a:p>
          <a:p>
            <a:pPr marL="698500" lvl="1" indent="-229870">
              <a:lnSpc>
                <a:spcPct val="100000"/>
              </a:lnSpc>
              <a:spcBef>
                <a:spcPts val="670"/>
              </a:spcBef>
              <a:buChar char="•"/>
              <a:tabLst>
                <a:tab pos="699135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28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rapid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cycling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(&gt;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4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episodi/12</a:t>
            </a:r>
            <a:r>
              <a:rPr sz="28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mesi)</a:t>
            </a:r>
            <a:endParaRPr sz="2800">
              <a:latin typeface="Times New Roman"/>
              <a:cs typeface="Times New Roman"/>
            </a:endParaRPr>
          </a:p>
          <a:p>
            <a:pPr marL="698500" lvl="1" indent="-229235">
              <a:lnSpc>
                <a:spcPct val="100000"/>
              </a:lnSpc>
              <a:spcBef>
                <a:spcPts val="675"/>
              </a:spcBef>
              <a:buChar char="•"/>
              <a:tabLst>
                <a:tab pos="69850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28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melancholic</a:t>
            </a:r>
            <a:r>
              <a:rPr sz="28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features</a:t>
            </a:r>
            <a:endParaRPr sz="2800">
              <a:latin typeface="Times New Roman"/>
              <a:cs typeface="Times New Roman"/>
            </a:endParaRPr>
          </a:p>
          <a:p>
            <a:pPr marL="698500" lvl="1" indent="-229870">
              <a:lnSpc>
                <a:spcPct val="100000"/>
              </a:lnSpc>
              <a:spcBef>
                <a:spcPts val="670"/>
              </a:spcBef>
              <a:buChar char="•"/>
              <a:tabLst>
                <a:tab pos="699135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28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atypical</a:t>
            </a:r>
            <a:r>
              <a:rPr sz="28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features</a:t>
            </a:r>
            <a:endParaRPr sz="2800">
              <a:latin typeface="Times New Roman"/>
              <a:cs typeface="Times New Roman"/>
            </a:endParaRPr>
          </a:p>
          <a:p>
            <a:pPr marL="698500" lvl="1" indent="-229870">
              <a:lnSpc>
                <a:spcPct val="100000"/>
              </a:lnSpc>
              <a:spcBef>
                <a:spcPts val="675"/>
              </a:spcBef>
              <a:buChar char="•"/>
              <a:tabLst>
                <a:tab pos="699135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28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mood-congruent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psychotic</a:t>
            </a:r>
            <a:r>
              <a:rPr sz="28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features</a:t>
            </a:r>
            <a:endParaRPr sz="2800">
              <a:latin typeface="Times New Roman"/>
              <a:cs typeface="Times New Roman"/>
            </a:endParaRPr>
          </a:p>
          <a:p>
            <a:pPr marL="698500" lvl="1" indent="-229870">
              <a:lnSpc>
                <a:spcPct val="100000"/>
              </a:lnSpc>
              <a:spcBef>
                <a:spcPts val="670"/>
              </a:spcBef>
              <a:buChar char="•"/>
              <a:tabLst>
                <a:tab pos="699135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28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mood-incongruent</a:t>
            </a:r>
            <a:r>
              <a:rPr sz="28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psychotic</a:t>
            </a:r>
            <a:r>
              <a:rPr sz="28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features</a:t>
            </a:r>
            <a:endParaRPr sz="2800">
              <a:latin typeface="Times New Roman"/>
              <a:cs typeface="Times New Roman"/>
            </a:endParaRPr>
          </a:p>
          <a:p>
            <a:pPr marL="698500" lvl="1" indent="-229870">
              <a:lnSpc>
                <a:spcPct val="100000"/>
              </a:lnSpc>
              <a:spcBef>
                <a:spcPts val="670"/>
              </a:spcBef>
              <a:buChar char="•"/>
              <a:tabLst>
                <a:tab pos="699135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28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catatonia.</a:t>
            </a:r>
            <a:endParaRPr sz="2800">
              <a:latin typeface="Times New Roman"/>
              <a:cs typeface="Times New Roman"/>
            </a:endParaRPr>
          </a:p>
          <a:p>
            <a:pPr marL="698500" lvl="1" indent="-229235">
              <a:lnSpc>
                <a:spcPct val="100000"/>
              </a:lnSpc>
              <a:spcBef>
                <a:spcPts val="675"/>
              </a:spcBef>
              <a:buFont typeface="Times New Roman"/>
              <a:buChar char="•"/>
              <a:tabLst>
                <a:tab pos="698500" algn="l"/>
              </a:tabLst>
            </a:pP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28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peripartum</a:t>
            </a:r>
            <a:r>
              <a:rPr sz="2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onset</a:t>
            </a:r>
            <a:endParaRPr sz="2800">
              <a:latin typeface="Times New Roman"/>
              <a:cs typeface="Times New Roman"/>
            </a:endParaRPr>
          </a:p>
          <a:p>
            <a:pPr marL="698500" lvl="1" indent="-229235">
              <a:lnSpc>
                <a:spcPct val="100000"/>
              </a:lnSpc>
              <a:spcBef>
                <a:spcPts val="670"/>
              </a:spcBef>
              <a:buFont typeface="Times New Roman"/>
              <a:buChar char="•"/>
              <a:tabLst>
                <a:tab pos="698500" algn="l"/>
              </a:tabLst>
            </a:pP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28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seasonal</a:t>
            </a:r>
            <a:r>
              <a:rPr sz="28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pattern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2668" y="3777995"/>
            <a:ext cx="9145523" cy="3428999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52812" y="0"/>
            <a:ext cx="8870950" cy="5481320"/>
          </a:xfrm>
          <a:prstGeom prst="rect">
            <a:avLst/>
          </a:prstGeom>
        </p:spPr>
        <p:txBody>
          <a:bodyPr vert="horz" wrap="square" lIns="0" tIns="393700" rIns="0" bIns="0" rtlCol="0">
            <a:spAutoFit/>
          </a:bodyPr>
          <a:lstStyle/>
          <a:p>
            <a:pPr marL="365760">
              <a:lnSpc>
                <a:spcPct val="100000"/>
              </a:lnSpc>
              <a:spcBef>
                <a:spcPts val="3100"/>
              </a:spcBef>
            </a:pPr>
            <a:r>
              <a:rPr sz="4400" dirty="0">
                <a:solidFill>
                  <a:srgbClr val="FFFF00"/>
                </a:solidFill>
                <a:latin typeface="Times New Roman"/>
                <a:cs typeface="Times New Roman"/>
              </a:rPr>
              <a:t>DISTURBI</a:t>
            </a:r>
            <a:r>
              <a:rPr sz="4400" spc="-5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FFFF00"/>
                </a:solidFill>
                <a:latin typeface="Times New Roman"/>
                <a:cs typeface="Times New Roman"/>
              </a:rPr>
              <a:t>BIPOLARI</a:t>
            </a:r>
            <a:r>
              <a:rPr sz="4400" spc="-3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FFFF00"/>
                </a:solidFill>
                <a:latin typeface="Times New Roman"/>
                <a:cs typeface="Times New Roman"/>
              </a:rPr>
              <a:t>NEL</a:t>
            </a:r>
            <a:r>
              <a:rPr sz="4400" spc="-3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FFFF00"/>
                </a:solidFill>
                <a:latin typeface="Times New Roman"/>
                <a:cs typeface="Times New Roman"/>
              </a:rPr>
              <a:t>DSM</a:t>
            </a:r>
            <a:r>
              <a:rPr sz="4400" spc="-3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FFFF00"/>
                </a:solidFill>
                <a:latin typeface="Times New Roman"/>
                <a:cs typeface="Times New Roman"/>
              </a:rPr>
              <a:t>5</a:t>
            </a:r>
            <a:endParaRPr sz="44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3000"/>
              </a:spcBef>
              <a:buChar char="•"/>
              <a:tabLst>
                <a:tab pos="356235" algn="l"/>
              </a:tabLst>
            </a:pPr>
            <a:r>
              <a:rPr sz="4400" spc="-5" dirty="0">
                <a:solidFill>
                  <a:srgbClr val="FFFFFF"/>
                </a:solidFill>
                <a:latin typeface="Times New Roman"/>
                <a:cs typeface="Times New Roman"/>
              </a:rPr>
              <a:t>Criterio </a:t>
            </a:r>
            <a:r>
              <a:rPr sz="4400" dirty="0">
                <a:solidFill>
                  <a:srgbClr val="FFFFFF"/>
                </a:solidFill>
                <a:latin typeface="Times New Roman"/>
                <a:cs typeface="Times New Roman"/>
              </a:rPr>
              <a:t>A per Episodio maniacale o </a:t>
            </a:r>
            <a:r>
              <a:rPr sz="44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FFFFFF"/>
                </a:solidFill>
                <a:latin typeface="Times New Roman"/>
                <a:cs typeface="Times New Roman"/>
              </a:rPr>
              <a:t>ipomaniacale viene maggiormente </a:t>
            </a:r>
            <a:r>
              <a:rPr sz="44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400" spc="-5" dirty="0">
                <a:solidFill>
                  <a:srgbClr val="FFFFFF"/>
                </a:solidFill>
                <a:latin typeface="Times New Roman"/>
                <a:cs typeface="Times New Roman"/>
              </a:rPr>
              <a:t>stressato il </a:t>
            </a:r>
            <a:r>
              <a:rPr sz="4400" dirty="0">
                <a:solidFill>
                  <a:srgbClr val="FFFFFF"/>
                </a:solidFill>
                <a:latin typeface="Times New Roman"/>
                <a:cs typeface="Times New Roman"/>
              </a:rPr>
              <a:t>concetto che </a:t>
            </a:r>
            <a:r>
              <a:rPr sz="44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400" spc="-5" dirty="0">
                <a:solidFill>
                  <a:srgbClr val="FFFFFF"/>
                </a:solidFill>
                <a:latin typeface="Times New Roman"/>
                <a:cs typeface="Times New Roman"/>
              </a:rPr>
              <a:t>parallelamente </a:t>
            </a:r>
            <a:r>
              <a:rPr sz="4400" dirty="0">
                <a:solidFill>
                  <a:srgbClr val="FFFFFF"/>
                </a:solidFill>
                <a:latin typeface="Times New Roman"/>
                <a:cs typeface="Times New Roman"/>
              </a:rPr>
              <a:t>a cambiamento </a:t>
            </a:r>
            <a:r>
              <a:rPr sz="4400" spc="-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4400" dirty="0">
                <a:solidFill>
                  <a:srgbClr val="FFFFFF"/>
                </a:solidFill>
                <a:latin typeface="Times New Roman"/>
                <a:cs typeface="Times New Roman"/>
              </a:rPr>
              <a:t> umore</a:t>
            </a:r>
            <a:r>
              <a:rPr sz="44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FFFFFF"/>
                </a:solidFill>
                <a:latin typeface="Times New Roman"/>
                <a:cs typeface="Times New Roman"/>
              </a:rPr>
              <a:t>vi</a:t>
            </a:r>
            <a:r>
              <a:rPr sz="44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400" dirty="0">
                <a:solidFill>
                  <a:srgbClr val="FFFFFF"/>
                </a:solidFill>
                <a:latin typeface="Times New Roman"/>
                <a:cs typeface="Times New Roman"/>
              </a:rPr>
              <a:t>è</a:t>
            </a:r>
            <a:r>
              <a:rPr sz="44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4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un</a:t>
            </a:r>
            <a:r>
              <a:rPr sz="4400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4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cambiamento</a:t>
            </a:r>
            <a:r>
              <a:rPr sz="4400" u="heavy" spc="-4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4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in</a:t>
            </a:r>
            <a:r>
              <a:rPr sz="4400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4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attività </a:t>
            </a:r>
            <a:r>
              <a:rPr sz="4400" spc="-10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4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e</a:t>
            </a:r>
            <a:r>
              <a:rPr sz="4400" u="heavy" spc="-2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4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energia</a:t>
            </a:r>
            <a:r>
              <a:rPr sz="4400" u="heavy" spc="-3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4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fisica</a:t>
            </a:r>
            <a:endParaRPr sz="4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6380" y="383539"/>
            <a:ext cx="811275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latin typeface="Times New Roman"/>
                <a:cs typeface="Times New Roman"/>
              </a:rPr>
              <a:t>Caratteristiche del</a:t>
            </a:r>
            <a:r>
              <a:rPr sz="4000" b="1" spc="15" dirty="0">
                <a:latin typeface="Times New Roman"/>
                <a:cs typeface="Times New Roman"/>
              </a:rPr>
              <a:t> </a:t>
            </a:r>
            <a:r>
              <a:rPr sz="4000" b="1" spc="-5" dirty="0">
                <a:latin typeface="Times New Roman"/>
                <a:cs typeface="Times New Roman"/>
              </a:rPr>
              <a:t>Disturbo</a:t>
            </a:r>
            <a:r>
              <a:rPr sz="4000" b="1" spc="15" dirty="0">
                <a:latin typeface="Times New Roman"/>
                <a:cs typeface="Times New Roman"/>
              </a:rPr>
              <a:t> </a:t>
            </a:r>
            <a:r>
              <a:rPr sz="4000" b="1" spc="-5" dirty="0">
                <a:latin typeface="Times New Roman"/>
                <a:cs typeface="Times New Roman"/>
              </a:rPr>
              <a:t>Bipolare</a:t>
            </a:r>
            <a:endParaRPr sz="40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772668" y="1004316"/>
            <a:ext cx="9145905" cy="6202680"/>
            <a:chOff x="772668" y="1004316"/>
            <a:chExt cx="9145905" cy="6202680"/>
          </a:xfrm>
        </p:grpSpPr>
        <p:sp>
          <p:nvSpPr>
            <p:cNvPr id="4" name="object 4"/>
            <p:cNvSpPr/>
            <p:nvPr/>
          </p:nvSpPr>
          <p:spPr>
            <a:xfrm>
              <a:off x="1217557" y="1004316"/>
              <a:ext cx="8260080" cy="76200"/>
            </a:xfrm>
            <a:custGeom>
              <a:avLst/>
              <a:gdLst/>
              <a:ahLst/>
              <a:cxnLst/>
              <a:rect l="l" t="t" r="r" b="b"/>
              <a:pathLst>
                <a:path w="8260080" h="76200">
                  <a:moveTo>
                    <a:pt x="8260079" y="76199"/>
                  </a:moveTo>
                  <a:lnTo>
                    <a:pt x="8260079" y="0"/>
                  </a:lnTo>
                  <a:lnTo>
                    <a:pt x="0" y="0"/>
                  </a:lnTo>
                  <a:lnTo>
                    <a:pt x="0" y="76199"/>
                  </a:lnTo>
                  <a:lnTo>
                    <a:pt x="8260079" y="76199"/>
                  </a:lnTo>
                  <a:close/>
                </a:path>
              </a:pathLst>
            </a:custGeom>
            <a:solidFill>
              <a:srgbClr val="8BF4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2668" y="3777995"/>
              <a:ext cx="9145523" cy="3428999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1116464" y="1528063"/>
            <a:ext cx="7984490" cy="5511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Il</a:t>
            </a:r>
            <a:r>
              <a:rPr sz="36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disturbo</a:t>
            </a:r>
            <a:r>
              <a:rPr sz="36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bipolare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implica</a:t>
            </a:r>
            <a:r>
              <a:rPr sz="3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una</a:t>
            </a:r>
            <a:r>
              <a:rPr sz="3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alterata 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regolazione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(in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eccitazione</a:t>
            </a:r>
            <a:r>
              <a:rPr sz="36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o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inibizione)</a:t>
            </a:r>
            <a:r>
              <a:rPr sz="36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di:</a:t>
            </a: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750">
              <a:latin typeface="Times New Roman"/>
              <a:cs typeface="Times New Roman"/>
            </a:endParaRPr>
          </a:p>
          <a:p>
            <a:pPr marL="277495" indent="-265430">
              <a:lnSpc>
                <a:spcPct val="100000"/>
              </a:lnSpc>
              <a:buChar char="-"/>
              <a:tabLst>
                <a:tab pos="278130" algn="l"/>
              </a:tabLst>
            </a:pPr>
            <a:r>
              <a:rPr sz="3600" spc="-5" dirty="0">
                <a:solidFill>
                  <a:srgbClr val="FFFF00"/>
                </a:solidFill>
                <a:latin typeface="Times New Roman"/>
                <a:cs typeface="Times New Roman"/>
              </a:rPr>
              <a:t>UMORE</a:t>
            </a:r>
            <a:endParaRPr sz="3600">
              <a:latin typeface="Times New Roman"/>
              <a:cs typeface="Times New Roman"/>
            </a:endParaRPr>
          </a:p>
          <a:p>
            <a:pPr marL="277495" indent="-265430">
              <a:lnSpc>
                <a:spcPct val="100000"/>
              </a:lnSpc>
              <a:buChar char="-"/>
              <a:tabLst>
                <a:tab pos="278130" algn="l"/>
              </a:tabLst>
            </a:pPr>
            <a:r>
              <a:rPr sz="3600" spc="-5" dirty="0">
                <a:solidFill>
                  <a:srgbClr val="FFFF00"/>
                </a:solidFill>
                <a:latin typeface="Times New Roman"/>
                <a:cs typeface="Times New Roman"/>
              </a:rPr>
              <a:t>PENSIERO</a:t>
            </a:r>
            <a:endParaRPr sz="3600">
              <a:latin typeface="Times New Roman"/>
              <a:cs typeface="Times New Roman"/>
            </a:endParaRPr>
          </a:p>
          <a:p>
            <a:pPr marL="277495" indent="-265430">
              <a:lnSpc>
                <a:spcPct val="100000"/>
              </a:lnSpc>
              <a:buChar char="-"/>
              <a:tabLst>
                <a:tab pos="278130" algn="l"/>
              </a:tabLst>
            </a:pPr>
            <a:r>
              <a:rPr sz="3600" spc="-5" dirty="0">
                <a:solidFill>
                  <a:srgbClr val="FFFF00"/>
                </a:solidFill>
                <a:latin typeface="Times New Roman"/>
                <a:cs typeface="Times New Roman"/>
              </a:rPr>
              <a:t>ATTIVITA’</a:t>
            </a: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750">
              <a:latin typeface="Times New Roman"/>
              <a:cs typeface="Times New Roman"/>
            </a:endParaRPr>
          </a:p>
          <a:p>
            <a:pPr marL="12700" marR="790575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Tali aspetti 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possono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andare nella stessa </a:t>
            </a:r>
            <a:r>
              <a:rPr sz="3600" spc="-8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direzione,</a:t>
            </a:r>
            <a:r>
              <a:rPr sz="3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o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meno (stati</a:t>
            </a:r>
            <a:r>
              <a:rPr sz="3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misti)</a:t>
            </a:r>
            <a:endParaRPr sz="3600">
              <a:latin typeface="Times New Roman"/>
              <a:cs typeface="Times New Roman"/>
            </a:endParaRPr>
          </a:p>
          <a:p>
            <a:pPr marL="4394200">
              <a:lnSpc>
                <a:spcPct val="100000"/>
              </a:lnSpc>
            </a:pPr>
            <a:r>
              <a:rPr sz="3600" spc="-5" dirty="0">
                <a:solidFill>
                  <a:srgbClr val="FFFF00"/>
                </a:solidFill>
                <a:latin typeface="Times New Roman"/>
                <a:cs typeface="Times New Roman"/>
              </a:rPr>
              <a:t>(Kraepelin,</a:t>
            </a:r>
            <a:r>
              <a:rPr sz="3600" spc="-3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FFFF00"/>
                </a:solidFill>
                <a:latin typeface="Times New Roman"/>
                <a:cs typeface="Times New Roman"/>
              </a:rPr>
              <a:t>1913)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72668" y="348995"/>
            <a:ext cx="9145905" cy="6858000"/>
            <a:chOff x="772668" y="348995"/>
            <a:chExt cx="9145905" cy="6858000"/>
          </a:xfrm>
        </p:grpSpPr>
        <p:sp>
          <p:nvSpPr>
            <p:cNvPr id="3" name="object 3"/>
            <p:cNvSpPr/>
            <p:nvPr/>
          </p:nvSpPr>
          <p:spPr>
            <a:xfrm>
              <a:off x="1217557" y="1004315"/>
              <a:ext cx="8260080" cy="76200"/>
            </a:xfrm>
            <a:custGeom>
              <a:avLst/>
              <a:gdLst/>
              <a:ahLst/>
              <a:cxnLst/>
              <a:rect l="l" t="t" r="r" b="b"/>
              <a:pathLst>
                <a:path w="8260080" h="76200">
                  <a:moveTo>
                    <a:pt x="8260079" y="76199"/>
                  </a:moveTo>
                  <a:lnTo>
                    <a:pt x="8260079" y="0"/>
                  </a:lnTo>
                  <a:lnTo>
                    <a:pt x="0" y="0"/>
                  </a:lnTo>
                  <a:lnTo>
                    <a:pt x="0" y="76199"/>
                  </a:lnTo>
                  <a:lnTo>
                    <a:pt x="8260079" y="76199"/>
                  </a:lnTo>
                  <a:close/>
                </a:path>
              </a:pathLst>
            </a:custGeom>
            <a:solidFill>
              <a:srgbClr val="8BF4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2668" y="3777995"/>
              <a:ext cx="9145523" cy="3428999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1134752" y="383539"/>
            <a:ext cx="8355965" cy="4963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382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Caratteristiche del</a:t>
            </a:r>
            <a:r>
              <a:rPr sz="4000" b="1" spc="1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40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Disturbo</a:t>
            </a:r>
            <a:r>
              <a:rPr sz="4000" b="1" spc="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40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Bipolare</a:t>
            </a:r>
            <a:endParaRPr sz="4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5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4000" spc="-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4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dirty="0">
                <a:solidFill>
                  <a:srgbClr val="FFFFFF"/>
                </a:solidFill>
                <a:latin typeface="Times New Roman"/>
                <a:cs typeface="Times New Roman"/>
              </a:rPr>
              <a:t>successivi</a:t>
            </a:r>
            <a:r>
              <a:rPr sz="4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dirty="0">
                <a:solidFill>
                  <a:srgbClr val="FFFFFF"/>
                </a:solidFill>
                <a:latin typeface="Times New Roman"/>
                <a:cs typeface="Times New Roman"/>
              </a:rPr>
              <a:t>sviluppi</a:t>
            </a:r>
            <a:r>
              <a:rPr sz="4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spc="-10" dirty="0">
                <a:solidFill>
                  <a:srgbClr val="FFFFFF"/>
                </a:solidFill>
                <a:latin typeface="Times New Roman"/>
                <a:cs typeface="Times New Roman"/>
              </a:rPr>
              <a:t>(DSM)</a:t>
            </a:r>
            <a:r>
              <a:rPr sz="40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dirty="0">
                <a:solidFill>
                  <a:srgbClr val="FFFFFF"/>
                </a:solidFill>
                <a:latin typeface="Times New Roman"/>
                <a:cs typeface="Times New Roman"/>
              </a:rPr>
              <a:t>hanno </a:t>
            </a:r>
            <a:r>
              <a:rPr sz="4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spc="-5" dirty="0">
                <a:solidFill>
                  <a:srgbClr val="FFFFFF"/>
                </a:solidFill>
                <a:latin typeface="Times New Roman"/>
                <a:cs typeface="Times New Roman"/>
              </a:rPr>
              <a:t>messo </a:t>
            </a:r>
            <a:r>
              <a:rPr sz="4000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4000" spc="-5" dirty="0">
                <a:solidFill>
                  <a:srgbClr val="FFFFFF"/>
                </a:solidFill>
                <a:latin typeface="Times New Roman"/>
                <a:cs typeface="Times New Roman"/>
              </a:rPr>
              <a:t>massima </a:t>
            </a:r>
            <a:r>
              <a:rPr sz="4000" dirty="0">
                <a:solidFill>
                  <a:srgbClr val="FFFFFF"/>
                </a:solidFill>
                <a:latin typeface="Times New Roman"/>
                <a:cs typeface="Times New Roman"/>
              </a:rPr>
              <a:t>evidenza il disturbo </a:t>
            </a:r>
            <a:r>
              <a:rPr sz="4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dirty="0">
                <a:solidFill>
                  <a:srgbClr val="FFFFFF"/>
                </a:solidFill>
                <a:latin typeface="Times New Roman"/>
                <a:cs typeface="Times New Roman"/>
              </a:rPr>
              <a:t>dell’umore</a:t>
            </a:r>
            <a:r>
              <a:rPr sz="40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dirty="0">
                <a:solidFill>
                  <a:srgbClr val="FFFFFF"/>
                </a:solidFill>
                <a:latin typeface="Times New Roman"/>
                <a:cs typeface="Times New Roman"/>
              </a:rPr>
              <a:t>(depresso</a:t>
            </a:r>
            <a:r>
              <a:rPr sz="40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spc="-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4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dirty="0">
                <a:solidFill>
                  <a:srgbClr val="FFFFFF"/>
                </a:solidFill>
                <a:latin typeface="Times New Roman"/>
                <a:cs typeface="Times New Roman"/>
              </a:rPr>
              <a:t>euforico)</a:t>
            </a:r>
            <a:r>
              <a:rPr sz="4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dirty="0">
                <a:solidFill>
                  <a:srgbClr val="FFFFFF"/>
                </a:solidFill>
                <a:latin typeface="Times New Roman"/>
                <a:cs typeface="Times New Roman"/>
              </a:rPr>
              <a:t>rispetto </a:t>
            </a:r>
            <a:r>
              <a:rPr sz="4000" spc="-9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spc="-5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4000" dirty="0">
                <a:solidFill>
                  <a:srgbClr val="FFFFFF"/>
                </a:solidFill>
                <a:latin typeface="Times New Roman"/>
                <a:cs typeface="Times New Roman"/>
              </a:rPr>
              <a:t>pensiero </a:t>
            </a:r>
            <a:r>
              <a:rPr sz="4000" spc="-5" dirty="0">
                <a:solidFill>
                  <a:srgbClr val="FFFFFF"/>
                </a:solidFill>
                <a:latin typeface="Times New Roman"/>
                <a:cs typeface="Times New Roman"/>
              </a:rPr>
              <a:t>ed </a:t>
            </a:r>
            <a:r>
              <a:rPr sz="4000" dirty="0">
                <a:solidFill>
                  <a:srgbClr val="FFFFFF"/>
                </a:solidFill>
                <a:latin typeface="Times New Roman"/>
                <a:cs typeface="Times New Roman"/>
              </a:rPr>
              <a:t>attività, cogliendo solo una </a:t>
            </a:r>
            <a:r>
              <a:rPr sz="4000" spc="-9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dirty="0">
                <a:solidFill>
                  <a:srgbClr val="FFFFFF"/>
                </a:solidFill>
                <a:latin typeface="Times New Roman"/>
                <a:cs typeface="Times New Roman"/>
              </a:rPr>
              <a:t>componente del disturbo bipolare (in </a:t>
            </a:r>
            <a:r>
              <a:rPr sz="4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dirty="0">
                <a:solidFill>
                  <a:srgbClr val="FFFFFF"/>
                </a:solidFill>
                <a:latin typeface="Times New Roman"/>
                <a:cs typeface="Times New Roman"/>
              </a:rPr>
              <a:t>particolare</a:t>
            </a:r>
            <a:r>
              <a:rPr sz="40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dirty="0">
                <a:solidFill>
                  <a:srgbClr val="FFFFFF"/>
                </a:solidFill>
                <a:latin typeface="Times New Roman"/>
                <a:cs typeface="Times New Roman"/>
              </a:rPr>
              <a:t>nella</a:t>
            </a:r>
            <a:r>
              <a:rPr sz="4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dirty="0">
                <a:solidFill>
                  <a:srgbClr val="FFFFFF"/>
                </a:solidFill>
                <a:latin typeface="Times New Roman"/>
                <a:cs typeface="Times New Roman"/>
              </a:rPr>
              <a:t>ipomania).</a:t>
            </a:r>
            <a:endParaRPr sz="4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7968" y="223519"/>
            <a:ext cx="877252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2815" marR="5080" indent="-920750">
              <a:lnSpc>
                <a:spcPct val="100000"/>
              </a:lnSpc>
              <a:spcBef>
                <a:spcPts val="100"/>
              </a:spcBef>
            </a:pPr>
            <a:r>
              <a:rPr sz="3600" b="1" i="1" spc="-5" dirty="0">
                <a:solidFill>
                  <a:srgbClr val="FF0000"/>
                </a:solidFill>
                <a:latin typeface="TimesNewRomanPS-BoldItalicMT"/>
                <a:cs typeface="TimesNewRomanPS-BoldItalicMT"/>
              </a:rPr>
              <a:t>Complex</a:t>
            </a:r>
            <a:r>
              <a:rPr sz="3600" b="1" i="1" dirty="0">
                <a:solidFill>
                  <a:srgbClr val="FF0000"/>
                </a:solidFill>
                <a:latin typeface="TimesNewRomanPS-BoldItalicMT"/>
                <a:cs typeface="TimesNewRomanPS-BoldItalicMT"/>
              </a:rPr>
              <a:t> and </a:t>
            </a:r>
            <a:r>
              <a:rPr sz="3600" b="1" i="1" spc="-5" dirty="0">
                <a:solidFill>
                  <a:srgbClr val="FF0000"/>
                </a:solidFill>
                <a:latin typeface="TimesNewRomanPS-BoldItalicMT"/>
                <a:cs typeface="TimesNewRomanPS-BoldItalicMT"/>
              </a:rPr>
              <a:t>rapid-cycling</a:t>
            </a:r>
            <a:r>
              <a:rPr sz="3600" b="1" i="1" spc="10" dirty="0">
                <a:solidFill>
                  <a:srgbClr val="FF0000"/>
                </a:solidFill>
                <a:latin typeface="TimesNewRomanPS-BoldItalicMT"/>
                <a:cs typeface="TimesNewRomanPS-BoldItalicMT"/>
              </a:rPr>
              <a:t> </a:t>
            </a:r>
            <a:r>
              <a:rPr sz="3600" b="1" i="1" spc="-5" dirty="0">
                <a:solidFill>
                  <a:srgbClr val="FF0000"/>
                </a:solidFill>
                <a:latin typeface="TimesNewRomanPS-BoldItalicMT"/>
                <a:cs typeface="TimesNewRomanPS-BoldItalicMT"/>
              </a:rPr>
              <a:t>in</a:t>
            </a:r>
            <a:r>
              <a:rPr sz="3600" b="1" i="1" dirty="0">
                <a:solidFill>
                  <a:srgbClr val="FF0000"/>
                </a:solidFill>
                <a:latin typeface="TimesNewRomanPS-BoldItalicMT"/>
                <a:cs typeface="TimesNewRomanPS-BoldItalicMT"/>
              </a:rPr>
              <a:t> </a:t>
            </a:r>
            <a:r>
              <a:rPr sz="3600" b="1" i="1" spc="-5" dirty="0">
                <a:solidFill>
                  <a:srgbClr val="FF0000"/>
                </a:solidFill>
                <a:latin typeface="TimesNewRomanPS-BoldItalicMT"/>
                <a:cs typeface="TimesNewRomanPS-BoldItalicMT"/>
              </a:rPr>
              <a:t>bipolar</a:t>
            </a:r>
            <a:r>
              <a:rPr sz="3600" b="1" i="1" dirty="0">
                <a:solidFill>
                  <a:srgbClr val="FF0000"/>
                </a:solidFill>
                <a:latin typeface="TimesNewRomanPS-BoldItalicMT"/>
                <a:cs typeface="TimesNewRomanPS-BoldItalicMT"/>
              </a:rPr>
              <a:t> </a:t>
            </a:r>
            <a:r>
              <a:rPr sz="3600" b="1" i="1" spc="-5" dirty="0">
                <a:solidFill>
                  <a:srgbClr val="FF0000"/>
                </a:solidFill>
                <a:latin typeface="TimesNewRomanPS-BoldItalicMT"/>
                <a:cs typeface="TimesNewRomanPS-BoldItalicMT"/>
              </a:rPr>
              <a:t>children </a:t>
            </a:r>
            <a:r>
              <a:rPr sz="3600" b="1" i="1" spc="-885" dirty="0">
                <a:solidFill>
                  <a:srgbClr val="FF0000"/>
                </a:solidFill>
                <a:latin typeface="TimesNewRomanPS-BoldItalicMT"/>
                <a:cs typeface="TimesNewRomanPS-BoldItalicMT"/>
              </a:rPr>
              <a:t> </a:t>
            </a:r>
            <a:r>
              <a:rPr sz="3600" b="1" i="1" dirty="0">
                <a:solidFill>
                  <a:srgbClr val="FF0000"/>
                </a:solidFill>
                <a:latin typeface="TimesNewRomanPS-BoldItalicMT"/>
                <a:cs typeface="TimesNewRomanPS-BoldItalicMT"/>
              </a:rPr>
              <a:t>and</a:t>
            </a:r>
            <a:r>
              <a:rPr sz="3600" b="1" i="1" spc="-20" dirty="0">
                <a:solidFill>
                  <a:srgbClr val="FF0000"/>
                </a:solidFill>
                <a:latin typeface="TimesNewRomanPS-BoldItalicMT"/>
                <a:cs typeface="TimesNewRomanPS-BoldItalicMT"/>
              </a:rPr>
              <a:t> </a:t>
            </a:r>
            <a:r>
              <a:rPr sz="3600" b="1" i="1" spc="-5" dirty="0">
                <a:solidFill>
                  <a:srgbClr val="FF0000"/>
                </a:solidFill>
                <a:latin typeface="TimesNewRomanPS-BoldItalicMT"/>
                <a:cs typeface="TimesNewRomanPS-BoldItalicMT"/>
              </a:rPr>
              <a:t>adolescents:</a:t>
            </a:r>
            <a:r>
              <a:rPr sz="3600" b="1" i="1" dirty="0">
                <a:solidFill>
                  <a:srgbClr val="FF0000"/>
                </a:solidFill>
                <a:latin typeface="TimesNewRomanPS-BoldItalicMT"/>
                <a:cs typeface="TimesNewRomanPS-BoldItalicMT"/>
              </a:rPr>
              <a:t> a </a:t>
            </a:r>
            <a:r>
              <a:rPr sz="3600" b="1" i="1" spc="-5" dirty="0">
                <a:solidFill>
                  <a:srgbClr val="FF0000"/>
                </a:solidFill>
                <a:latin typeface="TimesNewRomanPS-BoldItalicMT"/>
                <a:cs typeface="TimesNewRomanPS-BoldItalicMT"/>
              </a:rPr>
              <a:t>preliminary</a:t>
            </a:r>
            <a:r>
              <a:rPr sz="3600" b="1" i="1" spc="5" dirty="0">
                <a:solidFill>
                  <a:srgbClr val="FF0000"/>
                </a:solidFill>
                <a:latin typeface="TimesNewRomanPS-BoldItalicMT"/>
                <a:cs typeface="TimesNewRomanPS-BoldItalicMT"/>
              </a:rPr>
              <a:t> </a:t>
            </a:r>
            <a:r>
              <a:rPr sz="3600" b="1" i="1" spc="-5" dirty="0">
                <a:solidFill>
                  <a:srgbClr val="FF0000"/>
                </a:solidFill>
                <a:latin typeface="TimesNewRomanPS-BoldItalicMT"/>
                <a:cs typeface="TimesNewRomanPS-BoldItalicMT"/>
              </a:rPr>
              <a:t>study</a:t>
            </a:r>
            <a:endParaRPr sz="3600">
              <a:latin typeface="TimesNewRomanPS-BoldItalicMT"/>
              <a:cs typeface="TimesNewRomanPS-BoldItalicM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2668" y="3777995"/>
            <a:ext cx="9145523" cy="342899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177424" y="1413763"/>
            <a:ext cx="8144509" cy="5732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360"/>
              </a:lnSpc>
              <a:spcBef>
                <a:spcPts val="100"/>
              </a:spcBef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26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suggetti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di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età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tra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7-16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anni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con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diagnosi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di</a:t>
            </a:r>
            <a:endParaRPr sz="3200">
              <a:latin typeface="Times New Roman"/>
              <a:cs typeface="Times New Roman"/>
            </a:endParaRPr>
          </a:p>
          <a:p>
            <a:pPr marL="678180" marR="153670">
              <a:lnSpc>
                <a:spcPct val="75000"/>
              </a:lnSpc>
              <a:spcBef>
                <a:spcPts val="480"/>
              </a:spcBef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DB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(K-SADS-PE, DSM-III-R)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 valutazione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del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numero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della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durata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degli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episodi.</a:t>
            </a:r>
            <a:endParaRPr sz="3200">
              <a:latin typeface="Times New Roman"/>
              <a:cs typeface="Times New Roman"/>
            </a:endParaRPr>
          </a:p>
          <a:p>
            <a:pPr marL="678180" marR="5080" indent="-666115">
              <a:lnSpc>
                <a:spcPct val="75000"/>
              </a:lnSpc>
              <a:spcBef>
                <a:spcPts val="2880"/>
              </a:spcBef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Elevata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comorbidità:</a:t>
            </a:r>
            <a:r>
              <a:rPr sz="3200" spc="-22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ADHD,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d.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condotta,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ansia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di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separazione,</a:t>
            </a:r>
            <a:r>
              <a:rPr sz="32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ansia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sociale,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DOC</a:t>
            </a:r>
            <a:endParaRPr sz="3200">
              <a:latin typeface="Times New Roman"/>
              <a:cs typeface="Times New Roman"/>
            </a:endParaRPr>
          </a:p>
          <a:p>
            <a:pPr marR="229870" algn="ctr">
              <a:lnSpc>
                <a:spcPts val="3360"/>
              </a:lnSpc>
              <a:spcBef>
                <a:spcPts val="1920"/>
              </a:spcBef>
            </a:pPr>
            <a:r>
              <a:rPr sz="3200" u="heavy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Numerosi</a:t>
            </a:r>
            <a:r>
              <a:rPr sz="3200" u="heavy" spc="-5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episodi</a:t>
            </a:r>
            <a:r>
              <a:rPr sz="3200" u="heavy" spc="-3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molto</a:t>
            </a:r>
            <a:r>
              <a:rPr sz="3200" u="heavy" spc="-1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brevi:</a:t>
            </a:r>
            <a:r>
              <a:rPr sz="3200" u="heavy" spc="-3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“</a:t>
            </a:r>
            <a:r>
              <a:rPr sz="3200" u="heavy" spc="1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continous</a:t>
            </a:r>
            <a:r>
              <a:rPr sz="3200" u="heavy" spc="-4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rapid</a:t>
            </a:r>
            <a:endParaRPr sz="3200">
              <a:latin typeface="Times New Roman"/>
              <a:cs typeface="Times New Roman"/>
            </a:endParaRPr>
          </a:p>
          <a:p>
            <a:pPr marL="678180" marR="911225" algn="ctr">
              <a:lnSpc>
                <a:spcPct val="75000"/>
              </a:lnSpc>
              <a:spcBef>
                <a:spcPts val="480"/>
              </a:spcBef>
            </a:pPr>
            <a:r>
              <a:rPr sz="3200" u="heavy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cycling”</a:t>
            </a:r>
            <a:r>
              <a:rPr sz="3200" u="heavy" spc="-4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nell’80%</a:t>
            </a:r>
            <a:r>
              <a:rPr sz="3200" u="heavy" spc="-4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spc="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dei</a:t>
            </a:r>
            <a:r>
              <a:rPr sz="3200" u="heavy" spc="-2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casi </a:t>
            </a:r>
            <a:r>
              <a:rPr sz="3200" u="heavy" spc="-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(in</a:t>
            </a:r>
            <a:r>
              <a:rPr sz="3200" u="heavy" spc="-1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molti</a:t>
            </a:r>
            <a:r>
              <a:rPr sz="3200" u="heavy" spc="-2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casi </a:t>
            </a:r>
            <a:r>
              <a:rPr sz="3200" spc="-78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numerosi</a:t>
            </a:r>
            <a:r>
              <a:rPr sz="3200" u="heavy" spc="-6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episodi</a:t>
            </a:r>
            <a:r>
              <a:rPr sz="3200" u="heavy" spc="-2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di</a:t>
            </a:r>
            <a:r>
              <a:rPr sz="3200" u="heavy" spc="-1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durata</a:t>
            </a:r>
            <a:r>
              <a:rPr sz="3200" u="heavy" spc="-2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infradiana).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ts val="3360"/>
              </a:lnSpc>
              <a:spcBef>
                <a:spcPts val="1920"/>
              </a:spcBef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Sintomi</a:t>
            </a: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psicotici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(allucinazioni</a:t>
            </a:r>
            <a:r>
              <a:rPr sz="32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23%,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deliri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34%),</a:t>
            </a:r>
            <a:endParaRPr sz="3200">
              <a:latin typeface="Times New Roman"/>
              <a:cs typeface="Times New Roman"/>
            </a:endParaRPr>
          </a:p>
          <a:p>
            <a:pPr marL="678180" marR="882015">
              <a:lnSpc>
                <a:spcPct val="75000"/>
              </a:lnSpc>
              <a:spcBef>
                <a:spcPts val="480"/>
              </a:spcBef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suicidalità,</a:t>
            </a: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“mania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mista”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estremamente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frequenti.</a:t>
            </a:r>
            <a:endParaRPr sz="3200">
              <a:latin typeface="Times New Roman"/>
              <a:cs typeface="Times New Roman"/>
            </a:endParaRPr>
          </a:p>
          <a:p>
            <a:pPr marL="4075429">
              <a:lnSpc>
                <a:spcPct val="100000"/>
              </a:lnSpc>
              <a:spcBef>
                <a:spcPts val="780"/>
              </a:spcBef>
            </a:pPr>
            <a:r>
              <a:rPr sz="2400" b="1" dirty="0">
                <a:solidFill>
                  <a:srgbClr val="FFFF00"/>
                </a:solidFill>
                <a:latin typeface="Times New Roman"/>
                <a:cs typeface="Times New Roman"/>
              </a:rPr>
              <a:t>Geller</a:t>
            </a:r>
            <a:r>
              <a:rPr sz="2400" b="1" spc="-10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00"/>
                </a:solidFill>
                <a:latin typeface="Times New Roman"/>
                <a:cs typeface="Times New Roman"/>
              </a:rPr>
              <a:t>et</a:t>
            </a:r>
            <a:r>
              <a:rPr sz="24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00"/>
                </a:solidFill>
                <a:latin typeface="Times New Roman"/>
                <a:cs typeface="Times New Roman"/>
              </a:rPr>
              <a:t>al.</a:t>
            </a:r>
            <a:r>
              <a:rPr sz="2400" b="1" spc="-2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J.Affect</a:t>
            </a:r>
            <a:r>
              <a:rPr sz="2400" b="1" spc="-1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Dis</a:t>
            </a:r>
            <a:r>
              <a:rPr sz="24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00"/>
                </a:solidFill>
                <a:latin typeface="Times New Roman"/>
                <a:cs typeface="Times New Roman"/>
              </a:rPr>
              <a:t>1995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1007" rIns="0" bIns="0" rtlCol="0">
            <a:spAutoFit/>
          </a:bodyPr>
          <a:lstStyle/>
          <a:p>
            <a:pPr marL="2474595" marR="5080" indent="-1690370">
              <a:lnSpc>
                <a:spcPct val="100000"/>
              </a:lnSpc>
              <a:spcBef>
                <a:spcPts val="100"/>
              </a:spcBef>
            </a:pPr>
            <a:r>
              <a:rPr dirty="0"/>
              <a:t>Relationship</a:t>
            </a:r>
            <a:r>
              <a:rPr spc="-85" dirty="0"/>
              <a:t> </a:t>
            </a:r>
            <a:r>
              <a:rPr dirty="0"/>
              <a:t>among</a:t>
            </a:r>
            <a:r>
              <a:rPr spc="-65" dirty="0"/>
              <a:t> </a:t>
            </a:r>
            <a:r>
              <a:rPr dirty="0"/>
              <a:t>different </a:t>
            </a:r>
            <a:r>
              <a:rPr spc="-1085" dirty="0"/>
              <a:t> </a:t>
            </a:r>
            <a:r>
              <a:rPr spc="-5" dirty="0"/>
              <a:t>classifications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4493730" y="2354580"/>
            <a:ext cx="2700020" cy="1423670"/>
            <a:chOff x="4493730" y="2354580"/>
            <a:chExt cx="2700020" cy="142367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67178" y="2366771"/>
              <a:ext cx="1554479" cy="82295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5053462" y="2354580"/>
              <a:ext cx="1580515" cy="848994"/>
            </a:xfrm>
            <a:custGeom>
              <a:avLst/>
              <a:gdLst/>
              <a:ahLst/>
              <a:cxnLst/>
              <a:rect l="l" t="t" r="r" b="b"/>
              <a:pathLst>
                <a:path w="1580515" h="848994">
                  <a:moveTo>
                    <a:pt x="1580388" y="836676"/>
                  </a:moveTo>
                  <a:lnTo>
                    <a:pt x="1580388" y="830580"/>
                  </a:lnTo>
                  <a:lnTo>
                    <a:pt x="1577340" y="827532"/>
                  </a:lnTo>
                  <a:lnTo>
                    <a:pt x="800100" y="4572"/>
                  </a:lnTo>
                  <a:lnTo>
                    <a:pt x="797052" y="1524"/>
                  </a:lnTo>
                  <a:lnTo>
                    <a:pt x="794004" y="0"/>
                  </a:lnTo>
                  <a:lnTo>
                    <a:pt x="786384" y="0"/>
                  </a:lnTo>
                  <a:lnTo>
                    <a:pt x="783336" y="1524"/>
                  </a:lnTo>
                  <a:lnTo>
                    <a:pt x="780288" y="4572"/>
                  </a:lnTo>
                  <a:lnTo>
                    <a:pt x="3048" y="827532"/>
                  </a:lnTo>
                  <a:lnTo>
                    <a:pt x="0" y="830580"/>
                  </a:lnTo>
                  <a:lnTo>
                    <a:pt x="0" y="836676"/>
                  </a:lnTo>
                  <a:lnTo>
                    <a:pt x="3048" y="845820"/>
                  </a:lnTo>
                  <a:lnTo>
                    <a:pt x="7620" y="848868"/>
                  </a:lnTo>
                  <a:lnTo>
                    <a:pt x="13716" y="848868"/>
                  </a:lnTo>
                  <a:lnTo>
                    <a:pt x="13716" y="822960"/>
                  </a:lnTo>
                  <a:lnTo>
                    <a:pt x="43010" y="822960"/>
                  </a:lnTo>
                  <a:lnTo>
                    <a:pt x="780288" y="42313"/>
                  </a:lnTo>
                  <a:lnTo>
                    <a:pt x="780288" y="21336"/>
                  </a:lnTo>
                  <a:lnTo>
                    <a:pt x="790956" y="25908"/>
                  </a:lnTo>
                  <a:lnTo>
                    <a:pt x="800100" y="21336"/>
                  </a:lnTo>
                  <a:lnTo>
                    <a:pt x="800100" y="42313"/>
                  </a:lnTo>
                  <a:lnTo>
                    <a:pt x="1537377" y="822960"/>
                  </a:lnTo>
                  <a:lnTo>
                    <a:pt x="1568196" y="822960"/>
                  </a:lnTo>
                  <a:lnTo>
                    <a:pt x="1568196" y="848868"/>
                  </a:lnTo>
                  <a:lnTo>
                    <a:pt x="1572768" y="848868"/>
                  </a:lnTo>
                  <a:lnTo>
                    <a:pt x="1577340" y="845820"/>
                  </a:lnTo>
                  <a:lnTo>
                    <a:pt x="1580388" y="836676"/>
                  </a:lnTo>
                  <a:close/>
                </a:path>
                <a:path w="1580515" h="848994">
                  <a:moveTo>
                    <a:pt x="43010" y="822960"/>
                  </a:moveTo>
                  <a:lnTo>
                    <a:pt x="13716" y="822960"/>
                  </a:lnTo>
                  <a:lnTo>
                    <a:pt x="22860" y="844296"/>
                  </a:lnTo>
                  <a:lnTo>
                    <a:pt x="43010" y="822960"/>
                  </a:lnTo>
                  <a:close/>
                </a:path>
                <a:path w="1580515" h="848994">
                  <a:moveTo>
                    <a:pt x="1568196" y="848868"/>
                  </a:moveTo>
                  <a:lnTo>
                    <a:pt x="1568196" y="822960"/>
                  </a:lnTo>
                  <a:lnTo>
                    <a:pt x="1557528" y="844296"/>
                  </a:lnTo>
                  <a:lnTo>
                    <a:pt x="1537377" y="822960"/>
                  </a:lnTo>
                  <a:lnTo>
                    <a:pt x="43010" y="822960"/>
                  </a:lnTo>
                  <a:lnTo>
                    <a:pt x="22860" y="844296"/>
                  </a:lnTo>
                  <a:lnTo>
                    <a:pt x="13716" y="822960"/>
                  </a:lnTo>
                  <a:lnTo>
                    <a:pt x="13716" y="848868"/>
                  </a:lnTo>
                  <a:lnTo>
                    <a:pt x="1568196" y="848868"/>
                  </a:lnTo>
                  <a:close/>
                </a:path>
                <a:path w="1580515" h="848994">
                  <a:moveTo>
                    <a:pt x="800100" y="21336"/>
                  </a:moveTo>
                  <a:lnTo>
                    <a:pt x="790956" y="25908"/>
                  </a:lnTo>
                  <a:lnTo>
                    <a:pt x="780288" y="21336"/>
                  </a:lnTo>
                  <a:lnTo>
                    <a:pt x="790194" y="31824"/>
                  </a:lnTo>
                  <a:lnTo>
                    <a:pt x="800100" y="21336"/>
                  </a:lnTo>
                  <a:close/>
                </a:path>
                <a:path w="1580515" h="848994">
                  <a:moveTo>
                    <a:pt x="790194" y="31824"/>
                  </a:moveTo>
                  <a:lnTo>
                    <a:pt x="780288" y="21336"/>
                  </a:lnTo>
                  <a:lnTo>
                    <a:pt x="780288" y="42313"/>
                  </a:lnTo>
                  <a:lnTo>
                    <a:pt x="790194" y="31824"/>
                  </a:lnTo>
                  <a:close/>
                </a:path>
                <a:path w="1580515" h="848994">
                  <a:moveTo>
                    <a:pt x="800100" y="42313"/>
                  </a:moveTo>
                  <a:lnTo>
                    <a:pt x="800100" y="21336"/>
                  </a:lnTo>
                  <a:lnTo>
                    <a:pt x="790194" y="31824"/>
                  </a:lnTo>
                  <a:lnTo>
                    <a:pt x="800100" y="42313"/>
                  </a:lnTo>
                  <a:close/>
                </a:path>
                <a:path w="1580515" h="848994">
                  <a:moveTo>
                    <a:pt x="1568196" y="822960"/>
                  </a:moveTo>
                  <a:lnTo>
                    <a:pt x="1537377" y="822960"/>
                  </a:lnTo>
                  <a:lnTo>
                    <a:pt x="1557528" y="844296"/>
                  </a:lnTo>
                  <a:lnTo>
                    <a:pt x="1568196" y="8229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11595" y="3189731"/>
              <a:ext cx="2665645" cy="588263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493730" y="3177540"/>
              <a:ext cx="2700020" cy="600710"/>
            </a:xfrm>
            <a:custGeom>
              <a:avLst/>
              <a:gdLst/>
              <a:ahLst/>
              <a:cxnLst/>
              <a:rect l="l" t="t" r="r" b="b"/>
              <a:pathLst>
                <a:path w="2700020" h="600710">
                  <a:moveTo>
                    <a:pt x="2699851" y="600456"/>
                  </a:moveTo>
                  <a:lnTo>
                    <a:pt x="2137071" y="4572"/>
                  </a:lnTo>
                  <a:lnTo>
                    <a:pt x="2134023" y="1524"/>
                  </a:lnTo>
                  <a:lnTo>
                    <a:pt x="2130975" y="0"/>
                  </a:lnTo>
                  <a:lnTo>
                    <a:pt x="568875" y="0"/>
                  </a:lnTo>
                  <a:lnTo>
                    <a:pt x="565827" y="1524"/>
                  </a:lnTo>
                  <a:lnTo>
                    <a:pt x="562779" y="4572"/>
                  </a:lnTo>
                  <a:lnTo>
                    <a:pt x="0" y="600456"/>
                  </a:lnTo>
                  <a:lnTo>
                    <a:pt x="35644" y="600456"/>
                  </a:lnTo>
                  <a:lnTo>
                    <a:pt x="573447" y="31017"/>
                  </a:lnTo>
                  <a:lnTo>
                    <a:pt x="573447" y="25908"/>
                  </a:lnTo>
                  <a:lnTo>
                    <a:pt x="582591" y="21336"/>
                  </a:lnTo>
                  <a:lnTo>
                    <a:pt x="582591" y="25908"/>
                  </a:lnTo>
                  <a:lnTo>
                    <a:pt x="2117259" y="25908"/>
                  </a:lnTo>
                  <a:lnTo>
                    <a:pt x="2117259" y="21336"/>
                  </a:lnTo>
                  <a:lnTo>
                    <a:pt x="2127927" y="25908"/>
                  </a:lnTo>
                  <a:lnTo>
                    <a:pt x="2127927" y="32631"/>
                  </a:lnTo>
                  <a:lnTo>
                    <a:pt x="2664206" y="600456"/>
                  </a:lnTo>
                  <a:lnTo>
                    <a:pt x="2699851" y="600456"/>
                  </a:lnTo>
                  <a:close/>
                </a:path>
                <a:path w="2700020" h="600710">
                  <a:moveTo>
                    <a:pt x="582591" y="21336"/>
                  </a:moveTo>
                  <a:lnTo>
                    <a:pt x="573447" y="25908"/>
                  </a:lnTo>
                  <a:lnTo>
                    <a:pt x="578273" y="25908"/>
                  </a:lnTo>
                  <a:lnTo>
                    <a:pt x="582591" y="21336"/>
                  </a:lnTo>
                  <a:close/>
                </a:path>
                <a:path w="2700020" h="600710">
                  <a:moveTo>
                    <a:pt x="578273" y="25908"/>
                  </a:moveTo>
                  <a:lnTo>
                    <a:pt x="573447" y="25908"/>
                  </a:lnTo>
                  <a:lnTo>
                    <a:pt x="573447" y="31017"/>
                  </a:lnTo>
                  <a:lnTo>
                    <a:pt x="578273" y="25908"/>
                  </a:lnTo>
                  <a:close/>
                </a:path>
                <a:path w="2700020" h="600710">
                  <a:moveTo>
                    <a:pt x="582591" y="25908"/>
                  </a:moveTo>
                  <a:lnTo>
                    <a:pt x="582591" y="21336"/>
                  </a:lnTo>
                  <a:lnTo>
                    <a:pt x="578273" y="25908"/>
                  </a:lnTo>
                  <a:lnTo>
                    <a:pt x="582591" y="25908"/>
                  </a:lnTo>
                  <a:close/>
                </a:path>
                <a:path w="2700020" h="600710">
                  <a:moveTo>
                    <a:pt x="2127927" y="25908"/>
                  </a:moveTo>
                  <a:lnTo>
                    <a:pt x="2117259" y="21336"/>
                  </a:lnTo>
                  <a:lnTo>
                    <a:pt x="2121577" y="25908"/>
                  </a:lnTo>
                  <a:lnTo>
                    <a:pt x="2127927" y="25908"/>
                  </a:lnTo>
                  <a:close/>
                </a:path>
                <a:path w="2700020" h="600710">
                  <a:moveTo>
                    <a:pt x="2121577" y="25908"/>
                  </a:moveTo>
                  <a:lnTo>
                    <a:pt x="2117259" y="21336"/>
                  </a:lnTo>
                  <a:lnTo>
                    <a:pt x="2117259" y="25908"/>
                  </a:lnTo>
                  <a:lnTo>
                    <a:pt x="2121577" y="25908"/>
                  </a:lnTo>
                  <a:close/>
                </a:path>
                <a:path w="2700020" h="600710">
                  <a:moveTo>
                    <a:pt x="2127927" y="32631"/>
                  </a:moveTo>
                  <a:lnTo>
                    <a:pt x="2127927" y="25908"/>
                  </a:lnTo>
                  <a:lnTo>
                    <a:pt x="2121577" y="25908"/>
                  </a:lnTo>
                  <a:lnTo>
                    <a:pt x="2127927" y="3263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5214503" y="2071545"/>
            <a:ext cx="4591685" cy="89725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021080">
              <a:lnSpc>
                <a:spcPct val="100000"/>
              </a:lnSpc>
              <a:spcBef>
                <a:spcPts val="585"/>
              </a:spcBef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Only</a:t>
            </a:r>
            <a:r>
              <a:rPr sz="24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if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 elated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or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grandiose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500" spc="-10" dirty="0">
                <a:solidFill>
                  <a:srgbClr val="FFFFFF"/>
                </a:solidFill>
                <a:latin typeface="Helvetica"/>
                <a:cs typeface="Helvetica"/>
              </a:rPr>
              <a:t>“Narrow”</a:t>
            </a:r>
            <a:endParaRPr sz="2500">
              <a:latin typeface="Helvetica"/>
              <a:cs typeface="Helvetica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772668" y="2478024"/>
            <a:ext cx="9145905" cy="4729480"/>
            <a:chOff x="772668" y="2478024"/>
            <a:chExt cx="9145905" cy="4729480"/>
          </a:xfrm>
        </p:grpSpPr>
        <p:sp>
          <p:nvSpPr>
            <p:cNvPr id="10" name="object 10"/>
            <p:cNvSpPr/>
            <p:nvPr/>
          </p:nvSpPr>
          <p:spPr>
            <a:xfrm>
              <a:off x="3550793" y="3019056"/>
              <a:ext cx="3022600" cy="759460"/>
            </a:xfrm>
            <a:custGeom>
              <a:avLst/>
              <a:gdLst/>
              <a:ahLst/>
              <a:cxnLst/>
              <a:rect l="l" t="t" r="r" b="b"/>
              <a:pathLst>
                <a:path w="3022600" h="759460">
                  <a:moveTo>
                    <a:pt x="195072" y="68580"/>
                  </a:moveTo>
                  <a:lnTo>
                    <a:pt x="176784" y="68580"/>
                  </a:lnTo>
                  <a:lnTo>
                    <a:pt x="156972" y="70104"/>
                  </a:lnTo>
                  <a:lnTo>
                    <a:pt x="138684" y="70104"/>
                  </a:lnTo>
                  <a:lnTo>
                    <a:pt x="88392" y="74676"/>
                  </a:lnTo>
                  <a:lnTo>
                    <a:pt x="74676" y="76200"/>
                  </a:lnTo>
                  <a:lnTo>
                    <a:pt x="60960" y="79248"/>
                  </a:lnTo>
                  <a:lnTo>
                    <a:pt x="47244" y="80772"/>
                  </a:lnTo>
                  <a:lnTo>
                    <a:pt x="36576" y="83820"/>
                  </a:lnTo>
                  <a:lnTo>
                    <a:pt x="27432" y="85344"/>
                  </a:lnTo>
                  <a:lnTo>
                    <a:pt x="18288" y="88392"/>
                  </a:lnTo>
                  <a:lnTo>
                    <a:pt x="12192" y="91440"/>
                  </a:lnTo>
                  <a:lnTo>
                    <a:pt x="6096" y="96012"/>
                  </a:lnTo>
                  <a:lnTo>
                    <a:pt x="1524" y="100584"/>
                  </a:lnTo>
                  <a:lnTo>
                    <a:pt x="0" y="105156"/>
                  </a:lnTo>
                  <a:lnTo>
                    <a:pt x="0" y="758952"/>
                  </a:lnTo>
                  <a:lnTo>
                    <a:pt x="9144" y="758952"/>
                  </a:lnTo>
                  <a:lnTo>
                    <a:pt x="10668" y="758952"/>
                  </a:lnTo>
                  <a:lnTo>
                    <a:pt x="10668" y="105156"/>
                  </a:lnTo>
                  <a:lnTo>
                    <a:pt x="9144" y="106680"/>
                  </a:lnTo>
                  <a:lnTo>
                    <a:pt x="10668" y="103632"/>
                  </a:lnTo>
                  <a:lnTo>
                    <a:pt x="12192" y="102108"/>
                  </a:lnTo>
                  <a:lnTo>
                    <a:pt x="12192" y="103632"/>
                  </a:lnTo>
                  <a:lnTo>
                    <a:pt x="15240" y="101600"/>
                  </a:lnTo>
                  <a:lnTo>
                    <a:pt x="16764" y="100584"/>
                  </a:lnTo>
                  <a:lnTo>
                    <a:pt x="15240" y="100584"/>
                  </a:lnTo>
                  <a:lnTo>
                    <a:pt x="21336" y="98145"/>
                  </a:lnTo>
                  <a:lnTo>
                    <a:pt x="22860" y="97536"/>
                  </a:lnTo>
                  <a:lnTo>
                    <a:pt x="21336" y="97536"/>
                  </a:lnTo>
                  <a:lnTo>
                    <a:pt x="28956" y="94996"/>
                  </a:lnTo>
                  <a:lnTo>
                    <a:pt x="30480" y="94488"/>
                  </a:lnTo>
                  <a:lnTo>
                    <a:pt x="28956" y="94488"/>
                  </a:lnTo>
                  <a:lnTo>
                    <a:pt x="39624" y="92964"/>
                  </a:lnTo>
                  <a:lnTo>
                    <a:pt x="50292" y="89916"/>
                  </a:lnTo>
                  <a:lnTo>
                    <a:pt x="62484" y="88392"/>
                  </a:lnTo>
                  <a:lnTo>
                    <a:pt x="74676" y="85344"/>
                  </a:lnTo>
                  <a:lnTo>
                    <a:pt x="105156" y="82296"/>
                  </a:lnTo>
                  <a:lnTo>
                    <a:pt x="121920" y="80772"/>
                  </a:lnTo>
                  <a:lnTo>
                    <a:pt x="138684" y="80772"/>
                  </a:lnTo>
                  <a:lnTo>
                    <a:pt x="156972" y="79248"/>
                  </a:lnTo>
                  <a:lnTo>
                    <a:pt x="195072" y="79248"/>
                  </a:lnTo>
                  <a:lnTo>
                    <a:pt x="195072" y="68580"/>
                  </a:lnTo>
                  <a:close/>
                </a:path>
                <a:path w="3022600" h="759460">
                  <a:moveTo>
                    <a:pt x="3019044" y="733044"/>
                  </a:moveTo>
                  <a:lnTo>
                    <a:pt x="3009900" y="733044"/>
                  </a:lnTo>
                  <a:lnTo>
                    <a:pt x="3009900" y="758952"/>
                  </a:lnTo>
                  <a:lnTo>
                    <a:pt x="3019044" y="758952"/>
                  </a:lnTo>
                  <a:lnTo>
                    <a:pt x="3019044" y="733044"/>
                  </a:lnTo>
                  <a:close/>
                </a:path>
                <a:path w="3022600" h="759460">
                  <a:moveTo>
                    <a:pt x="3020568" y="665988"/>
                  </a:moveTo>
                  <a:lnTo>
                    <a:pt x="3009900" y="665988"/>
                  </a:lnTo>
                  <a:lnTo>
                    <a:pt x="3009900" y="704088"/>
                  </a:lnTo>
                  <a:lnTo>
                    <a:pt x="3019044" y="704088"/>
                  </a:lnTo>
                  <a:lnTo>
                    <a:pt x="3020568" y="665988"/>
                  </a:lnTo>
                  <a:close/>
                </a:path>
                <a:path w="3022600" h="759460">
                  <a:moveTo>
                    <a:pt x="3020568" y="598932"/>
                  </a:moveTo>
                  <a:lnTo>
                    <a:pt x="3009900" y="598932"/>
                  </a:lnTo>
                  <a:lnTo>
                    <a:pt x="3009900" y="637032"/>
                  </a:lnTo>
                  <a:lnTo>
                    <a:pt x="3020568" y="637032"/>
                  </a:lnTo>
                  <a:lnTo>
                    <a:pt x="3020568" y="598932"/>
                  </a:lnTo>
                  <a:close/>
                </a:path>
                <a:path w="3022600" h="759460">
                  <a:moveTo>
                    <a:pt x="3020568" y="533400"/>
                  </a:moveTo>
                  <a:lnTo>
                    <a:pt x="3011424" y="531876"/>
                  </a:lnTo>
                  <a:lnTo>
                    <a:pt x="3009900" y="569976"/>
                  </a:lnTo>
                  <a:lnTo>
                    <a:pt x="3020568" y="571500"/>
                  </a:lnTo>
                  <a:lnTo>
                    <a:pt x="3020568" y="533400"/>
                  </a:lnTo>
                  <a:close/>
                </a:path>
                <a:path w="3022600" h="759460">
                  <a:moveTo>
                    <a:pt x="3020568" y="466344"/>
                  </a:moveTo>
                  <a:lnTo>
                    <a:pt x="3011424" y="466344"/>
                  </a:lnTo>
                  <a:lnTo>
                    <a:pt x="3011424" y="504444"/>
                  </a:lnTo>
                  <a:lnTo>
                    <a:pt x="3020568" y="504444"/>
                  </a:lnTo>
                  <a:lnTo>
                    <a:pt x="3020568" y="466344"/>
                  </a:lnTo>
                  <a:close/>
                </a:path>
                <a:path w="3022600" h="759460">
                  <a:moveTo>
                    <a:pt x="3020568" y="399288"/>
                  </a:moveTo>
                  <a:lnTo>
                    <a:pt x="3011424" y="399288"/>
                  </a:lnTo>
                  <a:lnTo>
                    <a:pt x="3011424" y="437388"/>
                  </a:lnTo>
                  <a:lnTo>
                    <a:pt x="3020568" y="437388"/>
                  </a:lnTo>
                  <a:lnTo>
                    <a:pt x="3020568" y="399288"/>
                  </a:lnTo>
                  <a:close/>
                </a:path>
                <a:path w="3022600" h="759460">
                  <a:moveTo>
                    <a:pt x="3020568" y="332232"/>
                  </a:moveTo>
                  <a:lnTo>
                    <a:pt x="3011424" y="332232"/>
                  </a:lnTo>
                  <a:lnTo>
                    <a:pt x="3011424" y="370332"/>
                  </a:lnTo>
                  <a:lnTo>
                    <a:pt x="3020568" y="370332"/>
                  </a:lnTo>
                  <a:lnTo>
                    <a:pt x="3020568" y="332232"/>
                  </a:lnTo>
                  <a:close/>
                </a:path>
                <a:path w="3022600" h="759460">
                  <a:moveTo>
                    <a:pt x="3020568" y="266700"/>
                  </a:moveTo>
                  <a:lnTo>
                    <a:pt x="3011424" y="266700"/>
                  </a:lnTo>
                  <a:lnTo>
                    <a:pt x="3011424" y="304800"/>
                  </a:lnTo>
                  <a:lnTo>
                    <a:pt x="3020568" y="304800"/>
                  </a:lnTo>
                  <a:lnTo>
                    <a:pt x="3020568" y="266700"/>
                  </a:lnTo>
                  <a:close/>
                </a:path>
                <a:path w="3022600" h="759460">
                  <a:moveTo>
                    <a:pt x="3020568" y="199644"/>
                  </a:moveTo>
                  <a:lnTo>
                    <a:pt x="3011424" y="199644"/>
                  </a:lnTo>
                  <a:lnTo>
                    <a:pt x="3011424" y="237744"/>
                  </a:lnTo>
                  <a:lnTo>
                    <a:pt x="3020568" y="237744"/>
                  </a:lnTo>
                  <a:lnTo>
                    <a:pt x="3020568" y="199644"/>
                  </a:lnTo>
                  <a:close/>
                </a:path>
                <a:path w="3022600" h="759460">
                  <a:moveTo>
                    <a:pt x="3020568" y="132588"/>
                  </a:moveTo>
                  <a:lnTo>
                    <a:pt x="3011424" y="132588"/>
                  </a:lnTo>
                  <a:lnTo>
                    <a:pt x="3011424" y="170688"/>
                  </a:lnTo>
                  <a:lnTo>
                    <a:pt x="3020568" y="170688"/>
                  </a:lnTo>
                  <a:lnTo>
                    <a:pt x="3020568" y="132588"/>
                  </a:lnTo>
                  <a:close/>
                </a:path>
                <a:path w="3022600" h="759460">
                  <a:moveTo>
                    <a:pt x="3022092" y="65532"/>
                  </a:moveTo>
                  <a:lnTo>
                    <a:pt x="3011424" y="65532"/>
                  </a:lnTo>
                  <a:lnTo>
                    <a:pt x="3011424" y="103632"/>
                  </a:lnTo>
                  <a:lnTo>
                    <a:pt x="3020568" y="103632"/>
                  </a:lnTo>
                  <a:lnTo>
                    <a:pt x="3022092" y="65532"/>
                  </a:lnTo>
                  <a:close/>
                </a:path>
                <a:path w="3022600" h="759460">
                  <a:moveTo>
                    <a:pt x="3022092" y="0"/>
                  </a:moveTo>
                  <a:lnTo>
                    <a:pt x="3011424" y="0"/>
                  </a:lnTo>
                  <a:lnTo>
                    <a:pt x="3011424" y="38100"/>
                  </a:lnTo>
                  <a:lnTo>
                    <a:pt x="3022092" y="38100"/>
                  </a:lnTo>
                  <a:lnTo>
                    <a:pt x="30220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118232" y="3015996"/>
              <a:ext cx="0" cy="762000"/>
            </a:xfrm>
            <a:custGeom>
              <a:avLst/>
              <a:gdLst/>
              <a:ahLst/>
              <a:cxnLst/>
              <a:rect l="l" t="t" r="r" b="b"/>
              <a:pathLst>
                <a:path h="762000">
                  <a:moveTo>
                    <a:pt x="0" y="0"/>
                  </a:moveTo>
                  <a:lnTo>
                    <a:pt x="0" y="762000"/>
                  </a:lnTo>
                </a:path>
              </a:pathLst>
            </a:custGeom>
            <a:ln w="9144">
              <a:solidFill>
                <a:srgbClr val="FFFFFF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412870" y="2478024"/>
              <a:ext cx="1297305" cy="410209"/>
            </a:xfrm>
            <a:custGeom>
              <a:avLst/>
              <a:gdLst/>
              <a:ahLst/>
              <a:cxnLst/>
              <a:rect l="l" t="t" r="r" b="b"/>
              <a:pathLst>
                <a:path w="1297304" h="410210">
                  <a:moveTo>
                    <a:pt x="74676" y="320040"/>
                  </a:moveTo>
                  <a:lnTo>
                    <a:pt x="73152" y="315468"/>
                  </a:lnTo>
                  <a:lnTo>
                    <a:pt x="70104" y="315468"/>
                  </a:lnTo>
                  <a:lnTo>
                    <a:pt x="67056" y="316992"/>
                  </a:lnTo>
                  <a:lnTo>
                    <a:pt x="0" y="385572"/>
                  </a:lnTo>
                  <a:lnTo>
                    <a:pt x="9144" y="387931"/>
                  </a:lnTo>
                  <a:lnTo>
                    <a:pt x="9144" y="379476"/>
                  </a:lnTo>
                  <a:lnTo>
                    <a:pt x="25186" y="374743"/>
                  </a:lnTo>
                  <a:lnTo>
                    <a:pt x="73152" y="323088"/>
                  </a:lnTo>
                  <a:lnTo>
                    <a:pt x="74676" y="320040"/>
                  </a:lnTo>
                  <a:close/>
                </a:path>
                <a:path w="1297304" h="410210">
                  <a:moveTo>
                    <a:pt x="25186" y="374743"/>
                  </a:moveTo>
                  <a:lnTo>
                    <a:pt x="9144" y="379476"/>
                  </a:lnTo>
                  <a:lnTo>
                    <a:pt x="10616" y="388311"/>
                  </a:lnTo>
                  <a:lnTo>
                    <a:pt x="10668" y="379476"/>
                  </a:lnTo>
                  <a:lnTo>
                    <a:pt x="18884" y="381530"/>
                  </a:lnTo>
                  <a:lnTo>
                    <a:pt x="25186" y="374743"/>
                  </a:lnTo>
                  <a:close/>
                </a:path>
                <a:path w="1297304" h="410210">
                  <a:moveTo>
                    <a:pt x="10616" y="388311"/>
                  </a:moveTo>
                  <a:lnTo>
                    <a:pt x="9144" y="379476"/>
                  </a:lnTo>
                  <a:lnTo>
                    <a:pt x="9144" y="387931"/>
                  </a:lnTo>
                  <a:lnTo>
                    <a:pt x="10616" y="388311"/>
                  </a:lnTo>
                  <a:close/>
                </a:path>
                <a:path w="1297304" h="410210">
                  <a:moveTo>
                    <a:pt x="11201" y="388462"/>
                  </a:moveTo>
                  <a:lnTo>
                    <a:pt x="10616" y="388311"/>
                  </a:lnTo>
                  <a:lnTo>
                    <a:pt x="10668" y="388620"/>
                  </a:lnTo>
                  <a:lnTo>
                    <a:pt x="11201" y="388462"/>
                  </a:lnTo>
                  <a:close/>
                </a:path>
                <a:path w="1297304" h="410210">
                  <a:moveTo>
                    <a:pt x="18884" y="381530"/>
                  </a:moveTo>
                  <a:lnTo>
                    <a:pt x="10668" y="379476"/>
                  </a:lnTo>
                  <a:lnTo>
                    <a:pt x="13716" y="387096"/>
                  </a:lnTo>
                  <a:lnTo>
                    <a:pt x="18884" y="381530"/>
                  </a:lnTo>
                  <a:close/>
                </a:path>
                <a:path w="1297304" h="410210">
                  <a:moveTo>
                    <a:pt x="27445" y="383670"/>
                  </a:moveTo>
                  <a:lnTo>
                    <a:pt x="18884" y="381530"/>
                  </a:lnTo>
                  <a:lnTo>
                    <a:pt x="13716" y="387096"/>
                  </a:lnTo>
                  <a:lnTo>
                    <a:pt x="10668" y="379476"/>
                  </a:lnTo>
                  <a:lnTo>
                    <a:pt x="10668" y="388325"/>
                  </a:lnTo>
                  <a:lnTo>
                    <a:pt x="11201" y="388462"/>
                  </a:lnTo>
                  <a:lnTo>
                    <a:pt x="27445" y="383670"/>
                  </a:lnTo>
                  <a:close/>
                </a:path>
                <a:path w="1297304" h="410210">
                  <a:moveTo>
                    <a:pt x="100584" y="405384"/>
                  </a:moveTo>
                  <a:lnTo>
                    <a:pt x="99060" y="402336"/>
                  </a:lnTo>
                  <a:lnTo>
                    <a:pt x="96012" y="400812"/>
                  </a:lnTo>
                  <a:lnTo>
                    <a:pt x="27445" y="383670"/>
                  </a:lnTo>
                  <a:lnTo>
                    <a:pt x="11201" y="388462"/>
                  </a:lnTo>
                  <a:lnTo>
                    <a:pt x="94488" y="409956"/>
                  </a:lnTo>
                  <a:lnTo>
                    <a:pt x="97536" y="408432"/>
                  </a:lnTo>
                  <a:lnTo>
                    <a:pt x="100584" y="405384"/>
                  </a:lnTo>
                  <a:close/>
                </a:path>
                <a:path w="1297304" h="410210">
                  <a:moveTo>
                    <a:pt x="1296924" y="9144"/>
                  </a:moveTo>
                  <a:lnTo>
                    <a:pt x="1295400" y="0"/>
                  </a:lnTo>
                  <a:lnTo>
                    <a:pt x="25186" y="374743"/>
                  </a:lnTo>
                  <a:lnTo>
                    <a:pt x="18884" y="381530"/>
                  </a:lnTo>
                  <a:lnTo>
                    <a:pt x="27445" y="383670"/>
                  </a:lnTo>
                  <a:lnTo>
                    <a:pt x="1296924" y="914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2668" y="3777995"/>
              <a:ext cx="9145523" cy="3428999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4276222" y="3777996"/>
              <a:ext cx="3134995" cy="248920"/>
            </a:xfrm>
            <a:custGeom>
              <a:avLst/>
              <a:gdLst/>
              <a:ahLst/>
              <a:cxnLst/>
              <a:rect l="l" t="t" r="r" b="b"/>
              <a:pathLst>
                <a:path w="3134995" h="248920">
                  <a:moveTo>
                    <a:pt x="253153" y="0"/>
                  </a:moveTo>
                  <a:lnTo>
                    <a:pt x="217508" y="0"/>
                  </a:lnTo>
                  <a:lnTo>
                    <a:pt x="3048" y="227075"/>
                  </a:lnTo>
                  <a:lnTo>
                    <a:pt x="0" y="230123"/>
                  </a:lnTo>
                  <a:lnTo>
                    <a:pt x="0" y="236219"/>
                  </a:lnTo>
                  <a:lnTo>
                    <a:pt x="3048" y="245363"/>
                  </a:lnTo>
                  <a:lnTo>
                    <a:pt x="7620" y="248411"/>
                  </a:lnTo>
                  <a:lnTo>
                    <a:pt x="13716" y="248411"/>
                  </a:lnTo>
                  <a:lnTo>
                    <a:pt x="13716" y="222503"/>
                  </a:lnTo>
                  <a:lnTo>
                    <a:pt x="43010" y="222503"/>
                  </a:lnTo>
                  <a:lnTo>
                    <a:pt x="253153" y="0"/>
                  </a:lnTo>
                  <a:close/>
                </a:path>
                <a:path w="3134995" h="248920">
                  <a:moveTo>
                    <a:pt x="43010" y="222503"/>
                  </a:moveTo>
                  <a:lnTo>
                    <a:pt x="13716" y="222503"/>
                  </a:lnTo>
                  <a:lnTo>
                    <a:pt x="22860" y="243839"/>
                  </a:lnTo>
                  <a:lnTo>
                    <a:pt x="43010" y="222503"/>
                  </a:lnTo>
                  <a:close/>
                </a:path>
                <a:path w="3134995" h="248920">
                  <a:moveTo>
                    <a:pt x="3122676" y="248411"/>
                  </a:moveTo>
                  <a:lnTo>
                    <a:pt x="3122676" y="222503"/>
                  </a:lnTo>
                  <a:lnTo>
                    <a:pt x="3112008" y="243839"/>
                  </a:lnTo>
                  <a:lnTo>
                    <a:pt x="3091857" y="222503"/>
                  </a:lnTo>
                  <a:lnTo>
                    <a:pt x="43010" y="222503"/>
                  </a:lnTo>
                  <a:lnTo>
                    <a:pt x="22860" y="243839"/>
                  </a:lnTo>
                  <a:lnTo>
                    <a:pt x="13716" y="222503"/>
                  </a:lnTo>
                  <a:lnTo>
                    <a:pt x="13716" y="248411"/>
                  </a:lnTo>
                  <a:lnTo>
                    <a:pt x="3122676" y="248411"/>
                  </a:lnTo>
                  <a:close/>
                </a:path>
                <a:path w="3134995" h="248920">
                  <a:moveTo>
                    <a:pt x="3134868" y="236219"/>
                  </a:moveTo>
                  <a:lnTo>
                    <a:pt x="3134868" y="230123"/>
                  </a:lnTo>
                  <a:lnTo>
                    <a:pt x="3131820" y="227075"/>
                  </a:lnTo>
                  <a:lnTo>
                    <a:pt x="2917359" y="0"/>
                  </a:lnTo>
                  <a:lnTo>
                    <a:pt x="2881715" y="0"/>
                  </a:lnTo>
                  <a:lnTo>
                    <a:pt x="3091857" y="222503"/>
                  </a:lnTo>
                  <a:lnTo>
                    <a:pt x="3122676" y="222503"/>
                  </a:lnTo>
                  <a:lnTo>
                    <a:pt x="3122676" y="248411"/>
                  </a:lnTo>
                  <a:lnTo>
                    <a:pt x="3127248" y="248411"/>
                  </a:lnTo>
                  <a:lnTo>
                    <a:pt x="3131820" y="245363"/>
                  </a:lnTo>
                  <a:lnTo>
                    <a:pt x="3134868" y="236219"/>
                  </a:lnTo>
                  <a:close/>
                </a:path>
                <a:path w="3134995" h="248920">
                  <a:moveTo>
                    <a:pt x="3122676" y="222503"/>
                  </a:moveTo>
                  <a:lnTo>
                    <a:pt x="3091857" y="222503"/>
                  </a:lnTo>
                  <a:lnTo>
                    <a:pt x="3112008" y="243839"/>
                  </a:lnTo>
                  <a:lnTo>
                    <a:pt x="3122676" y="22250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512698" y="4012691"/>
              <a:ext cx="4663439" cy="822959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3498982" y="4000500"/>
              <a:ext cx="4689475" cy="848994"/>
            </a:xfrm>
            <a:custGeom>
              <a:avLst/>
              <a:gdLst/>
              <a:ahLst/>
              <a:cxnLst/>
              <a:rect l="l" t="t" r="r" b="b"/>
              <a:pathLst>
                <a:path w="4689475" h="848995">
                  <a:moveTo>
                    <a:pt x="4689348" y="836676"/>
                  </a:moveTo>
                  <a:lnTo>
                    <a:pt x="4689348" y="830580"/>
                  </a:lnTo>
                  <a:lnTo>
                    <a:pt x="4686300" y="827532"/>
                  </a:lnTo>
                  <a:lnTo>
                    <a:pt x="3909060" y="4572"/>
                  </a:lnTo>
                  <a:lnTo>
                    <a:pt x="3906012" y="1524"/>
                  </a:lnTo>
                  <a:lnTo>
                    <a:pt x="3902964" y="0"/>
                  </a:lnTo>
                  <a:lnTo>
                    <a:pt x="786384" y="0"/>
                  </a:lnTo>
                  <a:lnTo>
                    <a:pt x="783336" y="1524"/>
                  </a:lnTo>
                  <a:lnTo>
                    <a:pt x="780288" y="4572"/>
                  </a:lnTo>
                  <a:lnTo>
                    <a:pt x="3048" y="827532"/>
                  </a:lnTo>
                  <a:lnTo>
                    <a:pt x="0" y="830580"/>
                  </a:lnTo>
                  <a:lnTo>
                    <a:pt x="0" y="836676"/>
                  </a:lnTo>
                  <a:lnTo>
                    <a:pt x="3048" y="845820"/>
                  </a:lnTo>
                  <a:lnTo>
                    <a:pt x="7620" y="848868"/>
                  </a:lnTo>
                  <a:lnTo>
                    <a:pt x="13716" y="848868"/>
                  </a:lnTo>
                  <a:lnTo>
                    <a:pt x="13716" y="822960"/>
                  </a:lnTo>
                  <a:lnTo>
                    <a:pt x="43010" y="822960"/>
                  </a:lnTo>
                  <a:lnTo>
                    <a:pt x="790956" y="31017"/>
                  </a:lnTo>
                  <a:lnTo>
                    <a:pt x="790956" y="25908"/>
                  </a:lnTo>
                  <a:lnTo>
                    <a:pt x="800100" y="21336"/>
                  </a:lnTo>
                  <a:lnTo>
                    <a:pt x="800100" y="25908"/>
                  </a:lnTo>
                  <a:lnTo>
                    <a:pt x="3889248" y="25908"/>
                  </a:lnTo>
                  <a:lnTo>
                    <a:pt x="3889248" y="21336"/>
                  </a:lnTo>
                  <a:lnTo>
                    <a:pt x="3899916" y="25908"/>
                  </a:lnTo>
                  <a:lnTo>
                    <a:pt x="3899916" y="32631"/>
                  </a:lnTo>
                  <a:lnTo>
                    <a:pt x="4646337" y="822960"/>
                  </a:lnTo>
                  <a:lnTo>
                    <a:pt x="4677156" y="822960"/>
                  </a:lnTo>
                  <a:lnTo>
                    <a:pt x="4677156" y="848868"/>
                  </a:lnTo>
                  <a:lnTo>
                    <a:pt x="4681728" y="848868"/>
                  </a:lnTo>
                  <a:lnTo>
                    <a:pt x="4686300" y="845820"/>
                  </a:lnTo>
                  <a:lnTo>
                    <a:pt x="4689348" y="836676"/>
                  </a:lnTo>
                  <a:close/>
                </a:path>
                <a:path w="4689475" h="848995">
                  <a:moveTo>
                    <a:pt x="43010" y="822960"/>
                  </a:moveTo>
                  <a:lnTo>
                    <a:pt x="13716" y="822960"/>
                  </a:lnTo>
                  <a:lnTo>
                    <a:pt x="22860" y="844296"/>
                  </a:lnTo>
                  <a:lnTo>
                    <a:pt x="43010" y="822960"/>
                  </a:lnTo>
                  <a:close/>
                </a:path>
                <a:path w="4689475" h="848995">
                  <a:moveTo>
                    <a:pt x="4677156" y="848868"/>
                  </a:moveTo>
                  <a:lnTo>
                    <a:pt x="4677156" y="822960"/>
                  </a:lnTo>
                  <a:lnTo>
                    <a:pt x="4666488" y="844296"/>
                  </a:lnTo>
                  <a:lnTo>
                    <a:pt x="4646337" y="822960"/>
                  </a:lnTo>
                  <a:lnTo>
                    <a:pt x="43010" y="822960"/>
                  </a:lnTo>
                  <a:lnTo>
                    <a:pt x="22860" y="844296"/>
                  </a:lnTo>
                  <a:lnTo>
                    <a:pt x="13716" y="822960"/>
                  </a:lnTo>
                  <a:lnTo>
                    <a:pt x="13716" y="848868"/>
                  </a:lnTo>
                  <a:lnTo>
                    <a:pt x="4677156" y="848868"/>
                  </a:lnTo>
                  <a:close/>
                </a:path>
                <a:path w="4689475" h="848995">
                  <a:moveTo>
                    <a:pt x="800100" y="21336"/>
                  </a:moveTo>
                  <a:lnTo>
                    <a:pt x="790956" y="25908"/>
                  </a:lnTo>
                  <a:lnTo>
                    <a:pt x="795782" y="25908"/>
                  </a:lnTo>
                  <a:lnTo>
                    <a:pt x="800100" y="21336"/>
                  </a:lnTo>
                  <a:close/>
                </a:path>
                <a:path w="4689475" h="848995">
                  <a:moveTo>
                    <a:pt x="795782" y="25908"/>
                  </a:moveTo>
                  <a:lnTo>
                    <a:pt x="790956" y="25908"/>
                  </a:lnTo>
                  <a:lnTo>
                    <a:pt x="790956" y="31017"/>
                  </a:lnTo>
                  <a:lnTo>
                    <a:pt x="795782" y="25908"/>
                  </a:lnTo>
                  <a:close/>
                </a:path>
                <a:path w="4689475" h="848995">
                  <a:moveTo>
                    <a:pt x="800100" y="25908"/>
                  </a:moveTo>
                  <a:lnTo>
                    <a:pt x="800100" y="21336"/>
                  </a:lnTo>
                  <a:lnTo>
                    <a:pt x="795782" y="25908"/>
                  </a:lnTo>
                  <a:lnTo>
                    <a:pt x="800100" y="25908"/>
                  </a:lnTo>
                  <a:close/>
                </a:path>
                <a:path w="4689475" h="848995">
                  <a:moveTo>
                    <a:pt x="3899916" y="25908"/>
                  </a:moveTo>
                  <a:lnTo>
                    <a:pt x="3889248" y="21336"/>
                  </a:lnTo>
                  <a:lnTo>
                    <a:pt x="3893566" y="25908"/>
                  </a:lnTo>
                  <a:lnTo>
                    <a:pt x="3899916" y="25908"/>
                  </a:lnTo>
                  <a:close/>
                </a:path>
                <a:path w="4689475" h="848995">
                  <a:moveTo>
                    <a:pt x="3893566" y="25908"/>
                  </a:moveTo>
                  <a:lnTo>
                    <a:pt x="3889248" y="21336"/>
                  </a:lnTo>
                  <a:lnTo>
                    <a:pt x="3889248" y="25908"/>
                  </a:lnTo>
                  <a:lnTo>
                    <a:pt x="3893566" y="25908"/>
                  </a:lnTo>
                  <a:close/>
                </a:path>
                <a:path w="4689475" h="848995">
                  <a:moveTo>
                    <a:pt x="3899916" y="32631"/>
                  </a:moveTo>
                  <a:lnTo>
                    <a:pt x="3899916" y="25908"/>
                  </a:lnTo>
                  <a:lnTo>
                    <a:pt x="3893566" y="25908"/>
                  </a:lnTo>
                  <a:lnTo>
                    <a:pt x="3899916" y="32631"/>
                  </a:lnTo>
                  <a:close/>
                </a:path>
                <a:path w="4689475" h="848995">
                  <a:moveTo>
                    <a:pt x="4677156" y="822960"/>
                  </a:moveTo>
                  <a:lnTo>
                    <a:pt x="4646337" y="822960"/>
                  </a:lnTo>
                  <a:lnTo>
                    <a:pt x="4666488" y="844296"/>
                  </a:lnTo>
                  <a:lnTo>
                    <a:pt x="4677156" y="8229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5170307" y="3202938"/>
            <a:ext cx="1345565" cy="141224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 marR="5080" indent="-2540" algn="ctr">
              <a:lnSpc>
                <a:spcPts val="2880"/>
              </a:lnSpc>
              <a:spcBef>
                <a:spcPts val="290"/>
              </a:spcBef>
            </a:pPr>
            <a:r>
              <a:rPr sz="2500" spc="-5" dirty="0">
                <a:solidFill>
                  <a:srgbClr val="FFFFFF"/>
                </a:solidFill>
                <a:latin typeface="Helvetica"/>
                <a:cs typeface="Helvetica"/>
              </a:rPr>
              <a:t>BP-I </a:t>
            </a:r>
            <a:r>
              <a:rPr sz="250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Helvetica"/>
                <a:cs typeface="Helvetica"/>
              </a:rPr>
              <a:t>(D</a:t>
            </a:r>
            <a:r>
              <a:rPr sz="2500" spc="-5" dirty="0">
                <a:solidFill>
                  <a:srgbClr val="FFFFFF"/>
                </a:solidFill>
                <a:latin typeface="Helvetica"/>
                <a:cs typeface="Helvetica"/>
              </a:rPr>
              <a:t>S</a:t>
            </a:r>
            <a:r>
              <a:rPr sz="2500" spc="-10" dirty="0">
                <a:solidFill>
                  <a:srgbClr val="FFFFFF"/>
                </a:solidFill>
                <a:latin typeface="Helvetica"/>
                <a:cs typeface="Helvetica"/>
              </a:rPr>
              <a:t>M-</a:t>
            </a:r>
            <a:r>
              <a:rPr sz="2500" spc="-5" dirty="0">
                <a:solidFill>
                  <a:srgbClr val="FFFFFF"/>
                </a:solidFill>
                <a:latin typeface="Helvetica"/>
                <a:cs typeface="Helvetica"/>
              </a:rPr>
              <a:t>IV)</a:t>
            </a:r>
            <a:endParaRPr sz="2500">
              <a:latin typeface="Helvetica"/>
              <a:cs typeface="Helvetica"/>
            </a:endParaRPr>
          </a:p>
          <a:p>
            <a:pPr algn="ctr">
              <a:lnSpc>
                <a:spcPct val="100000"/>
              </a:lnSpc>
              <a:spcBef>
                <a:spcPts val="1964"/>
              </a:spcBef>
            </a:pPr>
            <a:r>
              <a:rPr sz="2500" spc="-5" dirty="0">
                <a:solidFill>
                  <a:srgbClr val="FFFFFF"/>
                </a:solidFill>
                <a:latin typeface="Helvetica"/>
                <a:cs typeface="Helvetica"/>
              </a:rPr>
              <a:t>BP-II</a:t>
            </a:r>
            <a:endParaRPr sz="2500">
              <a:latin typeface="Helvetica"/>
              <a:cs typeface="Helvetica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1944502" y="4832604"/>
            <a:ext cx="7798434" cy="1663064"/>
            <a:chOff x="1944502" y="4832604"/>
            <a:chExt cx="7798434" cy="1663064"/>
          </a:xfrm>
        </p:grpSpPr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717169" y="4844796"/>
              <a:ext cx="6217919" cy="822959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2703454" y="4832604"/>
              <a:ext cx="6245860" cy="848994"/>
            </a:xfrm>
            <a:custGeom>
              <a:avLst/>
              <a:gdLst/>
              <a:ahLst/>
              <a:cxnLst/>
              <a:rect l="l" t="t" r="r" b="b"/>
              <a:pathLst>
                <a:path w="6245859" h="848995">
                  <a:moveTo>
                    <a:pt x="6245352" y="836676"/>
                  </a:moveTo>
                  <a:lnTo>
                    <a:pt x="6245352" y="830580"/>
                  </a:lnTo>
                  <a:lnTo>
                    <a:pt x="6242304" y="827532"/>
                  </a:lnTo>
                  <a:lnTo>
                    <a:pt x="5465064" y="4572"/>
                  </a:lnTo>
                  <a:lnTo>
                    <a:pt x="5462016" y="1524"/>
                  </a:lnTo>
                  <a:lnTo>
                    <a:pt x="5458968" y="0"/>
                  </a:lnTo>
                  <a:lnTo>
                    <a:pt x="787908" y="0"/>
                  </a:lnTo>
                  <a:lnTo>
                    <a:pt x="784860" y="1524"/>
                  </a:lnTo>
                  <a:lnTo>
                    <a:pt x="781812" y="4572"/>
                  </a:lnTo>
                  <a:lnTo>
                    <a:pt x="4572" y="827532"/>
                  </a:lnTo>
                  <a:lnTo>
                    <a:pt x="1524" y="830580"/>
                  </a:lnTo>
                  <a:lnTo>
                    <a:pt x="0" y="836676"/>
                  </a:lnTo>
                  <a:lnTo>
                    <a:pt x="3048" y="841248"/>
                  </a:lnTo>
                  <a:lnTo>
                    <a:pt x="4572" y="845820"/>
                  </a:lnTo>
                  <a:lnTo>
                    <a:pt x="9144" y="848868"/>
                  </a:lnTo>
                  <a:lnTo>
                    <a:pt x="13716" y="848868"/>
                  </a:lnTo>
                  <a:lnTo>
                    <a:pt x="13716" y="822960"/>
                  </a:lnTo>
                  <a:lnTo>
                    <a:pt x="44534" y="822960"/>
                  </a:lnTo>
                  <a:lnTo>
                    <a:pt x="790956" y="32631"/>
                  </a:lnTo>
                  <a:lnTo>
                    <a:pt x="790956" y="25908"/>
                  </a:lnTo>
                  <a:lnTo>
                    <a:pt x="801624" y="21336"/>
                  </a:lnTo>
                  <a:lnTo>
                    <a:pt x="801624" y="25908"/>
                  </a:lnTo>
                  <a:lnTo>
                    <a:pt x="5445252" y="25908"/>
                  </a:lnTo>
                  <a:lnTo>
                    <a:pt x="5445252" y="21336"/>
                  </a:lnTo>
                  <a:lnTo>
                    <a:pt x="5454396" y="25908"/>
                  </a:lnTo>
                  <a:lnTo>
                    <a:pt x="5454396" y="31017"/>
                  </a:lnTo>
                  <a:lnTo>
                    <a:pt x="6202341" y="822960"/>
                  </a:lnTo>
                  <a:lnTo>
                    <a:pt x="6231636" y="822960"/>
                  </a:lnTo>
                  <a:lnTo>
                    <a:pt x="6231636" y="848868"/>
                  </a:lnTo>
                  <a:lnTo>
                    <a:pt x="6237732" y="848868"/>
                  </a:lnTo>
                  <a:lnTo>
                    <a:pt x="6242304" y="845820"/>
                  </a:lnTo>
                  <a:lnTo>
                    <a:pt x="6245352" y="836676"/>
                  </a:lnTo>
                  <a:close/>
                </a:path>
                <a:path w="6245859" h="848995">
                  <a:moveTo>
                    <a:pt x="44534" y="822960"/>
                  </a:moveTo>
                  <a:lnTo>
                    <a:pt x="13716" y="822960"/>
                  </a:lnTo>
                  <a:lnTo>
                    <a:pt x="24384" y="844296"/>
                  </a:lnTo>
                  <a:lnTo>
                    <a:pt x="44534" y="822960"/>
                  </a:lnTo>
                  <a:close/>
                </a:path>
                <a:path w="6245859" h="848995">
                  <a:moveTo>
                    <a:pt x="6231636" y="848868"/>
                  </a:moveTo>
                  <a:lnTo>
                    <a:pt x="6231636" y="822960"/>
                  </a:lnTo>
                  <a:lnTo>
                    <a:pt x="6222492" y="844296"/>
                  </a:lnTo>
                  <a:lnTo>
                    <a:pt x="6202341" y="822960"/>
                  </a:lnTo>
                  <a:lnTo>
                    <a:pt x="44534" y="822960"/>
                  </a:lnTo>
                  <a:lnTo>
                    <a:pt x="24384" y="844296"/>
                  </a:lnTo>
                  <a:lnTo>
                    <a:pt x="13716" y="822960"/>
                  </a:lnTo>
                  <a:lnTo>
                    <a:pt x="13716" y="848868"/>
                  </a:lnTo>
                  <a:lnTo>
                    <a:pt x="6231636" y="848868"/>
                  </a:lnTo>
                  <a:close/>
                </a:path>
                <a:path w="6245859" h="848995">
                  <a:moveTo>
                    <a:pt x="801624" y="21336"/>
                  </a:moveTo>
                  <a:lnTo>
                    <a:pt x="790956" y="25908"/>
                  </a:lnTo>
                  <a:lnTo>
                    <a:pt x="797306" y="25908"/>
                  </a:lnTo>
                  <a:lnTo>
                    <a:pt x="801624" y="21336"/>
                  </a:lnTo>
                  <a:close/>
                </a:path>
                <a:path w="6245859" h="848995">
                  <a:moveTo>
                    <a:pt x="797306" y="25908"/>
                  </a:moveTo>
                  <a:lnTo>
                    <a:pt x="790956" y="25908"/>
                  </a:lnTo>
                  <a:lnTo>
                    <a:pt x="790956" y="32631"/>
                  </a:lnTo>
                  <a:lnTo>
                    <a:pt x="797306" y="25908"/>
                  </a:lnTo>
                  <a:close/>
                </a:path>
                <a:path w="6245859" h="848995">
                  <a:moveTo>
                    <a:pt x="801624" y="25908"/>
                  </a:moveTo>
                  <a:lnTo>
                    <a:pt x="801624" y="21336"/>
                  </a:lnTo>
                  <a:lnTo>
                    <a:pt x="797306" y="25908"/>
                  </a:lnTo>
                  <a:lnTo>
                    <a:pt x="801624" y="25908"/>
                  </a:lnTo>
                  <a:close/>
                </a:path>
                <a:path w="6245859" h="848995">
                  <a:moveTo>
                    <a:pt x="5454396" y="25908"/>
                  </a:moveTo>
                  <a:lnTo>
                    <a:pt x="5445252" y="21336"/>
                  </a:lnTo>
                  <a:lnTo>
                    <a:pt x="5449570" y="25908"/>
                  </a:lnTo>
                  <a:lnTo>
                    <a:pt x="5454396" y="25908"/>
                  </a:lnTo>
                  <a:close/>
                </a:path>
                <a:path w="6245859" h="848995">
                  <a:moveTo>
                    <a:pt x="5449570" y="25908"/>
                  </a:moveTo>
                  <a:lnTo>
                    <a:pt x="5445252" y="21336"/>
                  </a:lnTo>
                  <a:lnTo>
                    <a:pt x="5445252" y="25908"/>
                  </a:lnTo>
                  <a:lnTo>
                    <a:pt x="5449570" y="25908"/>
                  </a:lnTo>
                  <a:close/>
                </a:path>
                <a:path w="6245859" h="848995">
                  <a:moveTo>
                    <a:pt x="5454396" y="31017"/>
                  </a:moveTo>
                  <a:lnTo>
                    <a:pt x="5454396" y="25908"/>
                  </a:lnTo>
                  <a:lnTo>
                    <a:pt x="5449570" y="25908"/>
                  </a:lnTo>
                  <a:lnTo>
                    <a:pt x="5454396" y="31017"/>
                  </a:lnTo>
                  <a:close/>
                </a:path>
                <a:path w="6245859" h="848995">
                  <a:moveTo>
                    <a:pt x="6231636" y="822960"/>
                  </a:moveTo>
                  <a:lnTo>
                    <a:pt x="6202341" y="822960"/>
                  </a:lnTo>
                  <a:lnTo>
                    <a:pt x="6222492" y="844296"/>
                  </a:lnTo>
                  <a:lnTo>
                    <a:pt x="6231636" y="8229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958217" y="5658611"/>
              <a:ext cx="7772399" cy="822959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1944502" y="5646420"/>
              <a:ext cx="7798434" cy="848994"/>
            </a:xfrm>
            <a:custGeom>
              <a:avLst/>
              <a:gdLst/>
              <a:ahLst/>
              <a:cxnLst/>
              <a:rect l="l" t="t" r="r" b="b"/>
              <a:pathLst>
                <a:path w="7798434" h="848995">
                  <a:moveTo>
                    <a:pt x="7798308" y="836676"/>
                  </a:moveTo>
                  <a:lnTo>
                    <a:pt x="7798308" y="830580"/>
                  </a:lnTo>
                  <a:lnTo>
                    <a:pt x="7795260" y="827532"/>
                  </a:lnTo>
                  <a:lnTo>
                    <a:pt x="7018020" y="4572"/>
                  </a:lnTo>
                  <a:lnTo>
                    <a:pt x="7014972" y="1524"/>
                  </a:lnTo>
                  <a:lnTo>
                    <a:pt x="7011924" y="0"/>
                  </a:lnTo>
                  <a:lnTo>
                    <a:pt x="786384" y="0"/>
                  </a:lnTo>
                  <a:lnTo>
                    <a:pt x="783336" y="1524"/>
                  </a:lnTo>
                  <a:lnTo>
                    <a:pt x="780288" y="4572"/>
                  </a:lnTo>
                  <a:lnTo>
                    <a:pt x="3048" y="827532"/>
                  </a:lnTo>
                  <a:lnTo>
                    <a:pt x="0" y="830580"/>
                  </a:lnTo>
                  <a:lnTo>
                    <a:pt x="0" y="836676"/>
                  </a:lnTo>
                  <a:lnTo>
                    <a:pt x="3048" y="845820"/>
                  </a:lnTo>
                  <a:lnTo>
                    <a:pt x="7620" y="848868"/>
                  </a:lnTo>
                  <a:lnTo>
                    <a:pt x="13716" y="848868"/>
                  </a:lnTo>
                  <a:lnTo>
                    <a:pt x="13716" y="822960"/>
                  </a:lnTo>
                  <a:lnTo>
                    <a:pt x="43010" y="822960"/>
                  </a:lnTo>
                  <a:lnTo>
                    <a:pt x="790956" y="31017"/>
                  </a:lnTo>
                  <a:lnTo>
                    <a:pt x="790956" y="25908"/>
                  </a:lnTo>
                  <a:lnTo>
                    <a:pt x="800100" y="21336"/>
                  </a:lnTo>
                  <a:lnTo>
                    <a:pt x="800100" y="25908"/>
                  </a:lnTo>
                  <a:lnTo>
                    <a:pt x="6998208" y="25908"/>
                  </a:lnTo>
                  <a:lnTo>
                    <a:pt x="6998208" y="21336"/>
                  </a:lnTo>
                  <a:lnTo>
                    <a:pt x="7008876" y="25908"/>
                  </a:lnTo>
                  <a:lnTo>
                    <a:pt x="7008876" y="32631"/>
                  </a:lnTo>
                  <a:lnTo>
                    <a:pt x="7755297" y="822960"/>
                  </a:lnTo>
                  <a:lnTo>
                    <a:pt x="7786116" y="822960"/>
                  </a:lnTo>
                  <a:lnTo>
                    <a:pt x="7786116" y="848868"/>
                  </a:lnTo>
                  <a:lnTo>
                    <a:pt x="7790688" y="848868"/>
                  </a:lnTo>
                  <a:lnTo>
                    <a:pt x="7795260" y="845820"/>
                  </a:lnTo>
                  <a:lnTo>
                    <a:pt x="7798308" y="836676"/>
                  </a:lnTo>
                  <a:close/>
                </a:path>
                <a:path w="7798434" h="848995">
                  <a:moveTo>
                    <a:pt x="43010" y="822960"/>
                  </a:moveTo>
                  <a:lnTo>
                    <a:pt x="13716" y="822960"/>
                  </a:lnTo>
                  <a:lnTo>
                    <a:pt x="22860" y="844296"/>
                  </a:lnTo>
                  <a:lnTo>
                    <a:pt x="43010" y="822960"/>
                  </a:lnTo>
                  <a:close/>
                </a:path>
                <a:path w="7798434" h="848995">
                  <a:moveTo>
                    <a:pt x="7786116" y="848868"/>
                  </a:moveTo>
                  <a:lnTo>
                    <a:pt x="7786116" y="822960"/>
                  </a:lnTo>
                  <a:lnTo>
                    <a:pt x="7775448" y="844296"/>
                  </a:lnTo>
                  <a:lnTo>
                    <a:pt x="7755297" y="822960"/>
                  </a:lnTo>
                  <a:lnTo>
                    <a:pt x="43010" y="822960"/>
                  </a:lnTo>
                  <a:lnTo>
                    <a:pt x="22860" y="844296"/>
                  </a:lnTo>
                  <a:lnTo>
                    <a:pt x="13716" y="822960"/>
                  </a:lnTo>
                  <a:lnTo>
                    <a:pt x="13716" y="848868"/>
                  </a:lnTo>
                  <a:lnTo>
                    <a:pt x="7786116" y="848868"/>
                  </a:lnTo>
                  <a:close/>
                </a:path>
                <a:path w="7798434" h="848995">
                  <a:moveTo>
                    <a:pt x="800100" y="21336"/>
                  </a:moveTo>
                  <a:lnTo>
                    <a:pt x="790956" y="25908"/>
                  </a:lnTo>
                  <a:lnTo>
                    <a:pt x="795782" y="25908"/>
                  </a:lnTo>
                  <a:lnTo>
                    <a:pt x="800100" y="21336"/>
                  </a:lnTo>
                  <a:close/>
                </a:path>
                <a:path w="7798434" h="848995">
                  <a:moveTo>
                    <a:pt x="795782" y="25908"/>
                  </a:moveTo>
                  <a:lnTo>
                    <a:pt x="790956" y="25908"/>
                  </a:lnTo>
                  <a:lnTo>
                    <a:pt x="790956" y="31017"/>
                  </a:lnTo>
                  <a:lnTo>
                    <a:pt x="795782" y="25908"/>
                  </a:lnTo>
                  <a:close/>
                </a:path>
                <a:path w="7798434" h="848995">
                  <a:moveTo>
                    <a:pt x="800100" y="25908"/>
                  </a:moveTo>
                  <a:lnTo>
                    <a:pt x="800100" y="21336"/>
                  </a:lnTo>
                  <a:lnTo>
                    <a:pt x="795782" y="25908"/>
                  </a:lnTo>
                  <a:lnTo>
                    <a:pt x="800100" y="25908"/>
                  </a:lnTo>
                  <a:close/>
                </a:path>
                <a:path w="7798434" h="848995">
                  <a:moveTo>
                    <a:pt x="7008876" y="25908"/>
                  </a:moveTo>
                  <a:lnTo>
                    <a:pt x="6998208" y="21336"/>
                  </a:lnTo>
                  <a:lnTo>
                    <a:pt x="7002526" y="25908"/>
                  </a:lnTo>
                  <a:lnTo>
                    <a:pt x="7008876" y="25908"/>
                  </a:lnTo>
                  <a:close/>
                </a:path>
                <a:path w="7798434" h="848995">
                  <a:moveTo>
                    <a:pt x="7002526" y="25908"/>
                  </a:moveTo>
                  <a:lnTo>
                    <a:pt x="6998208" y="21336"/>
                  </a:lnTo>
                  <a:lnTo>
                    <a:pt x="6998208" y="25908"/>
                  </a:lnTo>
                  <a:lnTo>
                    <a:pt x="7002526" y="25908"/>
                  </a:lnTo>
                  <a:close/>
                </a:path>
                <a:path w="7798434" h="848995">
                  <a:moveTo>
                    <a:pt x="7008876" y="32631"/>
                  </a:moveTo>
                  <a:lnTo>
                    <a:pt x="7008876" y="25908"/>
                  </a:lnTo>
                  <a:lnTo>
                    <a:pt x="7002526" y="25908"/>
                  </a:lnTo>
                  <a:lnTo>
                    <a:pt x="7008876" y="32631"/>
                  </a:lnTo>
                  <a:close/>
                </a:path>
                <a:path w="7798434" h="848995">
                  <a:moveTo>
                    <a:pt x="7786116" y="822960"/>
                  </a:moveTo>
                  <a:lnTo>
                    <a:pt x="7755297" y="822960"/>
                  </a:lnTo>
                  <a:lnTo>
                    <a:pt x="7775448" y="844296"/>
                  </a:lnTo>
                  <a:lnTo>
                    <a:pt x="7786116" y="8229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4947803" y="5854697"/>
            <a:ext cx="178752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5" dirty="0">
                <a:solidFill>
                  <a:srgbClr val="FFFFFF"/>
                </a:solidFill>
                <a:latin typeface="Helvetica"/>
                <a:cs typeface="Helvetica"/>
              </a:rPr>
              <a:t>Bipolar</a:t>
            </a:r>
            <a:r>
              <a:rPr sz="2500" spc="-9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500" spc="-5" dirty="0">
                <a:solidFill>
                  <a:srgbClr val="FFFFFF"/>
                </a:solidFill>
                <a:latin typeface="Helvetica"/>
                <a:cs typeface="Helvetica"/>
              </a:rPr>
              <a:t>NOS</a:t>
            </a:r>
            <a:endParaRPr sz="2500">
              <a:latin typeface="Helvetica"/>
              <a:cs typeface="Helvetic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328294" y="3777996"/>
            <a:ext cx="417830" cy="996950"/>
          </a:xfrm>
          <a:custGeom>
            <a:avLst/>
            <a:gdLst/>
            <a:ahLst/>
            <a:cxnLst/>
            <a:rect l="l" t="t" r="r" b="b"/>
            <a:pathLst>
              <a:path w="417829" h="996950">
                <a:moveTo>
                  <a:pt x="136398" y="153161"/>
                </a:moveTo>
                <a:lnTo>
                  <a:pt x="94488" y="149351"/>
                </a:lnTo>
                <a:lnTo>
                  <a:pt x="76200" y="149351"/>
                </a:lnTo>
                <a:lnTo>
                  <a:pt x="56388" y="147827"/>
                </a:lnTo>
                <a:lnTo>
                  <a:pt x="0" y="149351"/>
                </a:lnTo>
                <a:lnTo>
                  <a:pt x="0" y="156971"/>
                </a:lnTo>
                <a:lnTo>
                  <a:pt x="41727" y="158099"/>
                </a:lnTo>
                <a:lnTo>
                  <a:pt x="56388" y="156971"/>
                </a:lnTo>
                <a:lnTo>
                  <a:pt x="94488" y="156971"/>
                </a:lnTo>
                <a:lnTo>
                  <a:pt x="136398" y="153161"/>
                </a:lnTo>
                <a:close/>
              </a:path>
              <a:path w="417829" h="996950">
                <a:moveTo>
                  <a:pt x="56388" y="147827"/>
                </a:moveTo>
                <a:lnTo>
                  <a:pt x="36576" y="147827"/>
                </a:lnTo>
                <a:lnTo>
                  <a:pt x="36576" y="148363"/>
                </a:lnTo>
                <a:lnTo>
                  <a:pt x="56388" y="147827"/>
                </a:lnTo>
                <a:close/>
              </a:path>
              <a:path w="417829" h="996950">
                <a:moveTo>
                  <a:pt x="41727" y="158099"/>
                </a:moveTo>
                <a:lnTo>
                  <a:pt x="36576" y="157960"/>
                </a:lnTo>
                <a:lnTo>
                  <a:pt x="36576" y="158495"/>
                </a:lnTo>
                <a:lnTo>
                  <a:pt x="41727" y="158099"/>
                </a:lnTo>
                <a:close/>
              </a:path>
              <a:path w="417829" h="996950">
                <a:moveTo>
                  <a:pt x="233172" y="960119"/>
                </a:moveTo>
                <a:lnTo>
                  <a:pt x="233172" y="184403"/>
                </a:lnTo>
                <a:lnTo>
                  <a:pt x="231648" y="179831"/>
                </a:lnTo>
                <a:lnTo>
                  <a:pt x="196596" y="163067"/>
                </a:lnTo>
                <a:lnTo>
                  <a:pt x="185928" y="160019"/>
                </a:lnTo>
                <a:lnTo>
                  <a:pt x="172212" y="158495"/>
                </a:lnTo>
                <a:lnTo>
                  <a:pt x="158496" y="155447"/>
                </a:lnTo>
                <a:lnTo>
                  <a:pt x="144780" y="153923"/>
                </a:lnTo>
                <a:lnTo>
                  <a:pt x="136398" y="153161"/>
                </a:lnTo>
                <a:lnTo>
                  <a:pt x="94488" y="156971"/>
                </a:lnTo>
                <a:lnTo>
                  <a:pt x="56388" y="156971"/>
                </a:lnTo>
                <a:lnTo>
                  <a:pt x="41727" y="158099"/>
                </a:lnTo>
                <a:lnTo>
                  <a:pt x="56388" y="158495"/>
                </a:lnTo>
                <a:lnTo>
                  <a:pt x="76200" y="158495"/>
                </a:lnTo>
                <a:lnTo>
                  <a:pt x="92964" y="159892"/>
                </a:lnTo>
                <a:lnTo>
                  <a:pt x="111252" y="160019"/>
                </a:lnTo>
                <a:lnTo>
                  <a:pt x="128016" y="161543"/>
                </a:lnTo>
                <a:lnTo>
                  <a:pt x="158496" y="164591"/>
                </a:lnTo>
                <a:lnTo>
                  <a:pt x="158496" y="164930"/>
                </a:lnTo>
                <a:lnTo>
                  <a:pt x="170688" y="167639"/>
                </a:lnTo>
                <a:lnTo>
                  <a:pt x="182880" y="169163"/>
                </a:lnTo>
                <a:lnTo>
                  <a:pt x="193548" y="172211"/>
                </a:lnTo>
                <a:lnTo>
                  <a:pt x="204216" y="173735"/>
                </a:lnTo>
                <a:lnTo>
                  <a:pt x="204216" y="174243"/>
                </a:lnTo>
                <a:lnTo>
                  <a:pt x="211836" y="176783"/>
                </a:lnTo>
                <a:lnTo>
                  <a:pt x="211836" y="177393"/>
                </a:lnTo>
                <a:lnTo>
                  <a:pt x="217932" y="179831"/>
                </a:lnTo>
                <a:lnTo>
                  <a:pt x="217932" y="180847"/>
                </a:lnTo>
                <a:lnTo>
                  <a:pt x="220980" y="182879"/>
                </a:lnTo>
                <a:lnTo>
                  <a:pt x="220980" y="181355"/>
                </a:lnTo>
                <a:lnTo>
                  <a:pt x="224028" y="184403"/>
                </a:lnTo>
                <a:lnTo>
                  <a:pt x="224028" y="964691"/>
                </a:lnTo>
                <a:lnTo>
                  <a:pt x="228600" y="969263"/>
                </a:lnTo>
                <a:lnTo>
                  <a:pt x="231648" y="971549"/>
                </a:lnTo>
                <a:lnTo>
                  <a:pt x="231648" y="958595"/>
                </a:lnTo>
                <a:lnTo>
                  <a:pt x="233172" y="960119"/>
                </a:lnTo>
                <a:close/>
              </a:path>
              <a:path w="417829" h="996950">
                <a:moveTo>
                  <a:pt x="158496" y="150875"/>
                </a:moveTo>
                <a:lnTo>
                  <a:pt x="158496" y="141731"/>
                </a:lnTo>
                <a:lnTo>
                  <a:pt x="128016" y="144779"/>
                </a:lnTo>
                <a:lnTo>
                  <a:pt x="111252" y="146303"/>
                </a:lnTo>
                <a:lnTo>
                  <a:pt x="92964" y="146430"/>
                </a:lnTo>
                <a:lnTo>
                  <a:pt x="76200" y="147827"/>
                </a:lnTo>
                <a:lnTo>
                  <a:pt x="56388" y="147827"/>
                </a:lnTo>
                <a:lnTo>
                  <a:pt x="76200" y="149351"/>
                </a:lnTo>
                <a:lnTo>
                  <a:pt x="94488" y="149351"/>
                </a:lnTo>
                <a:lnTo>
                  <a:pt x="136398" y="153161"/>
                </a:lnTo>
                <a:lnTo>
                  <a:pt x="144780" y="152399"/>
                </a:lnTo>
                <a:lnTo>
                  <a:pt x="158496" y="150875"/>
                </a:lnTo>
                <a:close/>
              </a:path>
              <a:path w="417829" h="996950">
                <a:moveTo>
                  <a:pt x="204216" y="141985"/>
                </a:moveTo>
                <a:lnTo>
                  <a:pt x="204216" y="132587"/>
                </a:lnTo>
                <a:lnTo>
                  <a:pt x="193548" y="134111"/>
                </a:lnTo>
                <a:lnTo>
                  <a:pt x="182880" y="137159"/>
                </a:lnTo>
                <a:lnTo>
                  <a:pt x="170688" y="138683"/>
                </a:lnTo>
                <a:lnTo>
                  <a:pt x="156972" y="141731"/>
                </a:lnTo>
                <a:lnTo>
                  <a:pt x="158496" y="141731"/>
                </a:lnTo>
                <a:lnTo>
                  <a:pt x="158496" y="150875"/>
                </a:lnTo>
                <a:lnTo>
                  <a:pt x="172212" y="147827"/>
                </a:lnTo>
                <a:lnTo>
                  <a:pt x="185928" y="146303"/>
                </a:lnTo>
                <a:lnTo>
                  <a:pt x="196596" y="143255"/>
                </a:lnTo>
                <a:lnTo>
                  <a:pt x="204216" y="141985"/>
                </a:lnTo>
                <a:close/>
              </a:path>
              <a:path w="417829" h="996950">
                <a:moveTo>
                  <a:pt x="158496" y="164930"/>
                </a:moveTo>
                <a:lnTo>
                  <a:pt x="158496" y="164591"/>
                </a:lnTo>
                <a:lnTo>
                  <a:pt x="156972" y="164591"/>
                </a:lnTo>
                <a:lnTo>
                  <a:pt x="158496" y="164930"/>
                </a:lnTo>
                <a:close/>
              </a:path>
              <a:path w="417829" h="996950">
                <a:moveTo>
                  <a:pt x="211836" y="139699"/>
                </a:moveTo>
                <a:lnTo>
                  <a:pt x="211836" y="129539"/>
                </a:lnTo>
                <a:lnTo>
                  <a:pt x="202692" y="132587"/>
                </a:lnTo>
                <a:lnTo>
                  <a:pt x="204216" y="132587"/>
                </a:lnTo>
                <a:lnTo>
                  <a:pt x="204216" y="141985"/>
                </a:lnTo>
                <a:lnTo>
                  <a:pt x="205740" y="141731"/>
                </a:lnTo>
                <a:lnTo>
                  <a:pt x="211836" y="139699"/>
                </a:lnTo>
                <a:close/>
              </a:path>
              <a:path w="417829" h="996950">
                <a:moveTo>
                  <a:pt x="204216" y="174243"/>
                </a:moveTo>
                <a:lnTo>
                  <a:pt x="204216" y="173735"/>
                </a:lnTo>
                <a:lnTo>
                  <a:pt x="202692" y="173735"/>
                </a:lnTo>
                <a:lnTo>
                  <a:pt x="204216" y="174243"/>
                </a:lnTo>
                <a:close/>
              </a:path>
              <a:path w="417829" h="996950">
                <a:moveTo>
                  <a:pt x="217932" y="137159"/>
                </a:moveTo>
                <a:lnTo>
                  <a:pt x="217932" y="126491"/>
                </a:lnTo>
                <a:lnTo>
                  <a:pt x="210312" y="129539"/>
                </a:lnTo>
                <a:lnTo>
                  <a:pt x="211836" y="129539"/>
                </a:lnTo>
                <a:lnTo>
                  <a:pt x="211836" y="139699"/>
                </a:lnTo>
                <a:lnTo>
                  <a:pt x="214884" y="138683"/>
                </a:lnTo>
                <a:lnTo>
                  <a:pt x="217932" y="137159"/>
                </a:lnTo>
                <a:close/>
              </a:path>
              <a:path w="417829" h="996950">
                <a:moveTo>
                  <a:pt x="211836" y="177393"/>
                </a:moveTo>
                <a:lnTo>
                  <a:pt x="211836" y="176783"/>
                </a:lnTo>
                <a:lnTo>
                  <a:pt x="210312" y="176783"/>
                </a:lnTo>
                <a:lnTo>
                  <a:pt x="211836" y="177393"/>
                </a:lnTo>
                <a:close/>
              </a:path>
              <a:path w="417829" h="996950">
                <a:moveTo>
                  <a:pt x="224028" y="133349"/>
                </a:moveTo>
                <a:lnTo>
                  <a:pt x="224028" y="121919"/>
                </a:lnTo>
                <a:lnTo>
                  <a:pt x="220980" y="124967"/>
                </a:lnTo>
                <a:lnTo>
                  <a:pt x="220980" y="123443"/>
                </a:lnTo>
                <a:lnTo>
                  <a:pt x="216408" y="126491"/>
                </a:lnTo>
                <a:lnTo>
                  <a:pt x="217932" y="126491"/>
                </a:lnTo>
                <a:lnTo>
                  <a:pt x="217932" y="137159"/>
                </a:lnTo>
                <a:lnTo>
                  <a:pt x="220980" y="135635"/>
                </a:lnTo>
                <a:lnTo>
                  <a:pt x="224028" y="133349"/>
                </a:lnTo>
                <a:close/>
              </a:path>
              <a:path w="417829" h="996950">
                <a:moveTo>
                  <a:pt x="217932" y="180847"/>
                </a:moveTo>
                <a:lnTo>
                  <a:pt x="217932" y="179831"/>
                </a:lnTo>
                <a:lnTo>
                  <a:pt x="216408" y="179831"/>
                </a:lnTo>
                <a:lnTo>
                  <a:pt x="217932" y="180847"/>
                </a:lnTo>
                <a:close/>
              </a:path>
              <a:path w="417829" h="996950">
                <a:moveTo>
                  <a:pt x="233172" y="121919"/>
                </a:moveTo>
                <a:lnTo>
                  <a:pt x="233172" y="0"/>
                </a:lnTo>
                <a:lnTo>
                  <a:pt x="222504" y="0"/>
                </a:lnTo>
                <a:lnTo>
                  <a:pt x="222504" y="123443"/>
                </a:lnTo>
                <a:lnTo>
                  <a:pt x="224028" y="121919"/>
                </a:lnTo>
                <a:lnTo>
                  <a:pt x="224028" y="133349"/>
                </a:lnTo>
                <a:lnTo>
                  <a:pt x="227076" y="131063"/>
                </a:lnTo>
                <a:lnTo>
                  <a:pt x="231648" y="126491"/>
                </a:lnTo>
                <a:lnTo>
                  <a:pt x="233172" y="121919"/>
                </a:lnTo>
                <a:close/>
              </a:path>
              <a:path w="417829" h="996950">
                <a:moveTo>
                  <a:pt x="224028" y="964691"/>
                </a:moveTo>
                <a:lnTo>
                  <a:pt x="224028" y="184403"/>
                </a:lnTo>
                <a:lnTo>
                  <a:pt x="222504" y="182879"/>
                </a:lnTo>
                <a:lnTo>
                  <a:pt x="222504" y="960119"/>
                </a:lnTo>
                <a:lnTo>
                  <a:pt x="224028" y="964691"/>
                </a:lnTo>
                <a:close/>
              </a:path>
              <a:path w="417829" h="996950">
                <a:moveTo>
                  <a:pt x="233172" y="961643"/>
                </a:moveTo>
                <a:lnTo>
                  <a:pt x="231648" y="958595"/>
                </a:lnTo>
                <a:lnTo>
                  <a:pt x="231648" y="960119"/>
                </a:lnTo>
                <a:lnTo>
                  <a:pt x="233172" y="961643"/>
                </a:lnTo>
                <a:close/>
              </a:path>
              <a:path w="417829" h="996950">
                <a:moveTo>
                  <a:pt x="239268" y="964691"/>
                </a:moveTo>
                <a:lnTo>
                  <a:pt x="234696" y="961643"/>
                </a:lnTo>
                <a:lnTo>
                  <a:pt x="234696" y="963167"/>
                </a:lnTo>
                <a:lnTo>
                  <a:pt x="231648" y="960119"/>
                </a:lnTo>
                <a:lnTo>
                  <a:pt x="231648" y="971549"/>
                </a:lnTo>
                <a:lnTo>
                  <a:pt x="234696" y="973835"/>
                </a:lnTo>
                <a:lnTo>
                  <a:pt x="237744" y="975359"/>
                </a:lnTo>
                <a:lnTo>
                  <a:pt x="237744" y="964691"/>
                </a:lnTo>
                <a:lnTo>
                  <a:pt x="239268" y="964691"/>
                </a:lnTo>
                <a:close/>
              </a:path>
              <a:path w="417829" h="996950">
                <a:moveTo>
                  <a:pt x="245364" y="967739"/>
                </a:moveTo>
                <a:lnTo>
                  <a:pt x="237744" y="964691"/>
                </a:lnTo>
                <a:lnTo>
                  <a:pt x="237744" y="975359"/>
                </a:lnTo>
                <a:lnTo>
                  <a:pt x="240792" y="976883"/>
                </a:lnTo>
                <a:lnTo>
                  <a:pt x="243840" y="977899"/>
                </a:lnTo>
                <a:lnTo>
                  <a:pt x="243840" y="967739"/>
                </a:lnTo>
                <a:lnTo>
                  <a:pt x="245364" y="967739"/>
                </a:lnTo>
                <a:close/>
              </a:path>
              <a:path w="417829" h="996950">
                <a:moveTo>
                  <a:pt x="252984" y="970787"/>
                </a:moveTo>
                <a:lnTo>
                  <a:pt x="243840" y="967739"/>
                </a:lnTo>
                <a:lnTo>
                  <a:pt x="243840" y="977899"/>
                </a:lnTo>
                <a:lnTo>
                  <a:pt x="249936" y="979931"/>
                </a:lnTo>
                <a:lnTo>
                  <a:pt x="251460" y="980185"/>
                </a:lnTo>
                <a:lnTo>
                  <a:pt x="251460" y="970787"/>
                </a:lnTo>
                <a:lnTo>
                  <a:pt x="252984" y="970787"/>
                </a:lnTo>
                <a:close/>
              </a:path>
              <a:path w="417829" h="996950">
                <a:moveTo>
                  <a:pt x="417576" y="996695"/>
                </a:moveTo>
                <a:lnTo>
                  <a:pt x="417576" y="986027"/>
                </a:lnTo>
                <a:lnTo>
                  <a:pt x="379476" y="986027"/>
                </a:lnTo>
                <a:lnTo>
                  <a:pt x="361188" y="984503"/>
                </a:lnTo>
                <a:lnTo>
                  <a:pt x="344424" y="984503"/>
                </a:lnTo>
                <a:lnTo>
                  <a:pt x="327660" y="982979"/>
                </a:lnTo>
                <a:lnTo>
                  <a:pt x="297180" y="979931"/>
                </a:lnTo>
                <a:lnTo>
                  <a:pt x="284988" y="976883"/>
                </a:lnTo>
                <a:lnTo>
                  <a:pt x="272796" y="975359"/>
                </a:lnTo>
                <a:lnTo>
                  <a:pt x="262128" y="972311"/>
                </a:lnTo>
                <a:lnTo>
                  <a:pt x="251460" y="970787"/>
                </a:lnTo>
                <a:lnTo>
                  <a:pt x="251460" y="980185"/>
                </a:lnTo>
                <a:lnTo>
                  <a:pt x="259080" y="981455"/>
                </a:lnTo>
                <a:lnTo>
                  <a:pt x="269748" y="984503"/>
                </a:lnTo>
                <a:lnTo>
                  <a:pt x="283464" y="986027"/>
                </a:lnTo>
                <a:lnTo>
                  <a:pt x="297180" y="989075"/>
                </a:lnTo>
                <a:lnTo>
                  <a:pt x="310896" y="990599"/>
                </a:lnTo>
                <a:lnTo>
                  <a:pt x="361188" y="995171"/>
                </a:lnTo>
                <a:lnTo>
                  <a:pt x="399288" y="995171"/>
                </a:lnTo>
                <a:lnTo>
                  <a:pt x="417576" y="9966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462264" y="3733290"/>
            <a:ext cx="20021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“Intermediate”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490094" y="4840224"/>
            <a:ext cx="417830" cy="2144395"/>
          </a:xfrm>
          <a:custGeom>
            <a:avLst/>
            <a:gdLst/>
            <a:ahLst/>
            <a:cxnLst/>
            <a:rect l="l" t="t" r="r" b="b"/>
            <a:pathLst>
              <a:path w="417830" h="2144395">
                <a:moveTo>
                  <a:pt x="136398" y="1072134"/>
                </a:moveTo>
                <a:lnTo>
                  <a:pt x="94488" y="1068324"/>
                </a:lnTo>
                <a:lnTo>
                  <a:pt x="76200" y="1068324"/>
                </a:lnTo>
                <a:lnTo>
                  <a:pt x="56388" y="1066800"/>
                </a:lnTo>
                <a:lnTo>
                  <a:pt x="0" y="1068324"/>
                </a:lnTo>
                <a:lnTo>
                  <a:pt x="0" y="1075944"/>
                </a:lnTo>
                <a:lnTo>
                  <a:pt x="41727" y="1077071"/>
                </a:lnTo>
                <a:lnTo>
                  <a:pt x="56388" y="1075944"/>
                </a:lnTo>
                <a:lnTo>
                  <a:pt x="94488" y="1075944"/>
                </a:lnTo>
                <a:lnTo>
                  <a:pt x="136398" y="1072134"/>
                </a:lnTo>
                <a:close/>
              </a:path>
              <a:path w="417830" h="2144395">
                <a:moveTo>
                  <a:pt x="56388" y="1066800"/>
                </a:moveTo>
                <a:lnTo>
                  <a:pt x="36576" y="1066800"/>
                </a:lnTo>
                <a:lnTo>
                  <a:pt x="36576" y="1067335"/>
                </a:lnTo>
                <a:lnTo>
                  <a:pt x="56388" y="1066800"/>
                </a:lnTo>
                <a:close/>
              </a:path>
              <a:path w="417830" h="2144395">
                <a:moveTo>
                  <a:pt x="41727" y="1077071"/>
                </a:moveTo>
                <a:lnTo>
                  <a:pt x="36576" y="1076932"/>
                </a:lnTo>
                <a:lnTo>
                  <a:pt x="36576" y="1077468"/>
                </a:lnTo>
                <a:lnTo>
                  <a:pt x="41727" y="1077071"/>
                </a:lnTo>
                <a:close/>
              </a:path>
              <a:path w="417830" h="2144395">
                <a:moveTo>
                  <a:pt x="233172" y="2107692"/>
                </a:moveTo>
                <a:lnTo>
                  <a:pt x="233172" y="1103376"/>
                </a:lnTo>
                <a:lnTo>
                  <a:pt x="231648" y="1098804"/>
                </a:lnTo>
                <a:lnTo>
                  <a:pt x="196596" y="1082040"/>
                </a:lnTo>
                <a:lnTo>
                  <a:pt x="185928" y="1078992"/>
                </a:lnTo>
                <a:lnTo>
                  <a:pt x="172212" y="1077468"/>
                </a:lnTo>
                <a:lnTo>
                  <a:pt x="158496" y="1074420"/>
                </a:lnTo>
                <a:lnTo>
                  <a:pt x="144780" y="1072896"/>
                </a:lnTo>
                <a:lnTo>
                  <a:pt x="136398" y="1072134"/>
                </a:lnTo>
                <a:lnTo>
                  <a:pt x="94488" y="1075944"/>
                </a:lnTo>
                <a:lnTo>
                  <a:pt x="56388" y="1075944"/>
                </a:lnTo>
                <a:lnTo>
                  <a:pt x="41727" y="1077071"/>
                </a:lnTo>
                <a:lnTo>
                  <a:pt x="56388" y="1077468"/>
                </a:lnTo>
                <a:lnTo>
                  <a:pt x="76200" y="1077468"/>
                </a:lnTo>
                <a:lnTo>
                  <a:pt x="92964" y="1078865"/>
                </a:lnTo>
                <a:lnTo>
                  <a:pt x="111252" y="1078992"/>
                </a:lnTo>
                <a:lnTo>
                  <a:pt x="128016" y="1080516"/>
                </a:lnTo>
                <a:lnTo>
                  <a:pt x="158496" y="1083564"/>
                </a:lnTo>
                <a:lnTo>
                  <a:pt x="158496" y="1083902"/>
                </a:lnTo>
                <a:lnTo>
                  <a:pt x="170688" y="1086612"/>
                </a:lnTo>
                <a:lnTo>
                  <a:pt x="182880" y="1088136"/>
                </a:lnTo>
                <a:lnTo>
                  <a:pt x="193548" y="1091184"/>
                </a:lnTo>
                <a:lnTo>
                  <a:pt x="204216" y="1092708"/>
                </a:lnTo>
                <a:lnTo>
                  <a:pt x="204216" y="1093216"/>
                </a:lnTo>
                <a:lnTo>
                  <a:pt x="211836" y="1095756"/>
                </a:lnTo>
                <a:lnTo>
                  <a:pt x="211836" y="1096365"/>
                </a:lnTo>
                <a:lnTo>
                  <a:pt x="217932" y="1098804"/>
                </a:lnTo>
                <a:lnTo>
                  <a:pt x="217932" y="1099820"/>
                </a:lnTo>
                <a:lnTo>
                  <a:pt x="220980" y="1101852"/>
                </a:lnTo>
                <a:lnTo>
                  <a:pt x="220980" y="1100328"/>
                </a:lnTo>
                <a:lnTo>
                  <a:pt x="224028" y="1103376"/>
                </a:lnTo>
                <a:lnTo>
                  <a:pt x="224028" y="2112264"/>
                </a:lnTo>
                <a:lnTo>
                  <a:pt x="228600" y="2116836"/>
                </a:lnTo>
                <a:lnTo>
                  <a:pt x="231648" y="2119122"/>
                </a:lnTo>
                <a:lnTo>
                  <a:pt x="231648" y="2106168"/>
                </a:lnTo>
                <a:lnTo>
                  <a:pt x="233172" y="2107692"/>
                </a:lnTo>
                <a:close/>
              </a:path>
              <a:path w="417830" h="2144395">
                <a:moveTo>
                  <a:pt x="204216" y="1060958"/>
                </a:moveTo>
                <a:lnTo>
                  <a:pt x="204216" y="1051560"/>
                </a:lnTo>
                <a:lnTo>
                  <a:pt x="193548" y="1053084"/>
                </a:lnTo>
                <a:lnTo>
                  <a:pt x="182880" y="1056132"/>
                </a:lnTo>
                <a:lnTo>
                  <a:pt x="170688" y="1057656"/>
                </a:lnTo>
                <a:lnTo>
                  <a:pt x="158496" y="1060704"/>
                </a:lnTo>
                <a:lnTo>
                  <a:pt x="128016" y="1063752"/>
                </a:lnTo>
                <a:lnTo>
                  <a:pt x="111252" y="1065276"/>
                </a:lnTo>
                <a:lnTo>
                  <a:pt x="92964" y="1065403"/>
                </a:lnTo>
                <a:lnTo>
                  <a:pt x="76200" y="1066800"/>
                </a:lnTo>
                <a:lnTo>
                  <a:pt x="56388" y="1066800"/>
                </a:lnTo>
                <a:lnTo>
                  <a:pt x="76200" y="1068324"/>
                </a:lnTo>
                <a:lnTo>
                  <a:pt x="94488" y="1068324"/>
                </a:lnTo>
                <a:lnTo>
                  <a:pt x="136398" y="1072134"/>
                </a:lnTo>
                <a:lnTo>
                  <a:pt x="144780" y="1071372"/>
                </a:lnTo>
                <a:lnTo>
                  <a:pt x="158496" y="1069848"/>
                </a:lnTo>
                <a:lnTo>
                  <a:pt x="172212" y="1066800"/>
                </a:lnTo>
                <a:lnTo>
                  <a:pt x="185928" y="1065276"/>
                </a:lnTo>
                <a:lnTo>
                  <a:pt x="196596" y="1062228"/>
                </a:lnTo>
                <a:lnTo>
                  <a:pt x="204216" y="1060958"/>
                </a:lnTo>
                <a:close/>
              </a:path>
              <a:path w="417830" h="2144395">
                <a:moveTo>
                  <a:pt x="158496" y="1083902"/>
                </a:moveTo>
                <a:lnTo>
                  <a:pt x="158496" y="1083564"/>
                </a:lnTo>
                <a:lnTo>
                  <a:pt x="156972" y="1083564"/>
                </a:lnTo>
                <a:lnTo>
                  <a:pt x="158496" y="1083902"/>
                </a:lnTo>
                <a:close/>
              </a:path>
              <a:path w="417830" h="2144395">
                <a:moveTo>
                  <a:pt x="211836" y="1058672"/>
                </a:moveTo>
                <a:lnTo>
                  <a:pt x="211836" y="1048512"/>
                </a:lnTo>
                <a:lnTo>
                  <a:pt x="202692" y="1051560"/>
                </a:lnTo>
                <a:lnTo>
                  <a:pt x="204216" y="1051560"/>
                </a:lnTo>
                <a:lnTo>
                  <a:pt x="204216" y="1060958"/>
                </a:lnTo>
                <a:lnTo>
                  <a:pt x="205740" y="1060704"/>
                </a:lnTo>
                <a:lnTo>
                  <a:pt x="211836" y="1058672"/>
                </a:lnTo>
                <a:close/>
              </a:path>
              <a:path w="417830" h="2144395">
                <a:moveTo>
                  <a:pt x="204216" y="1093216"/>
                </a:moveTo>
                <a:lnTo>
                  <a:pt x="204216" y="1092708"/>
                </a:lnTo>
                <a:lnTo>
                  <a:pt x="202692" y="1092708"/>
                </a:lnTo>
                <a:lnTo>
                  <a:pt x="204216" y="1093216"/>
                </a:lnTo>
                <a:close/>
              </a:path>
              <a:path w="417830" h="2144395">
                <a:moveTo>
                  <a:pt x="217932" y="1056132"/>
                </a:moveTo>
                <a:lnTo>
                  <a:pt x="217932" y="1045464"/>
                </a:lnTo>
                <a:lnTo>
                  <a:pt x="210312" y="1048512"/>
                </a:lnTo>
                <a:lnTo>
                  <a:pt x="211836" y="1048512"/>
                </a:lnTo>
                <a:lnTo>
                  <a:pt x="211836" y="1058672"/>
                </a:lnTo>
                <a:lnTo>
                  <a:pt x="214884" y="1057656"/>
                </a:lnTo>
                <a:lnTo>
                  <a:pt x="217932" y="1056132"/>
                </a:lnTo>
                <a:close/>
              </a:path>
              <a:path w="417830" h="2144395">
                <a:moveTo>
                  <a:pt x="211836" y="1096365"/>
                </a:moveTo>
                <a:lnTo>
                  <a:pt x="211836" y="1095756"/>
                </a:lnTo>
                <a:lnTo>
                  <a:pt x="210312" y="1095756"/>
                </a:lnTo>
                <a:lnTo>
                  <a:pt x="211836" y="1096365"/>
                </a:lnTo>
                <a:close/>
              </a:path>
              <a:path w="417830" h="2144395">
                <a:moveTo>
                  <a:pt x="224028" y="1052322"/>
                </a:moveTo>
                <a:lnTo>
                  <a:pt x="224028" y="1040892"/>
                </a:lnTo>
                <a:lnTo>
                  <a:pt x="220980" y="1043940"/>
                </a:lnTo>
                <a:lnTo>
                  <a:pt x="220980" y="1042416"/>
                </a:lnTo>
                <a:lnTo>
                  <a:pt x="216408" y="1045464"/>
                </a:lnTo>
                <a:lnTo>
                  <a:pt x="217932" y="1045464"/>
                </a:lnTo>
                <a:lnTo>
                  <a:pt x="217932" y="1056132"/>
                </a:lnTo>
                <a:lnTo>
                  <a:pt x="220980" y="1054608"/>
                </a:lnTo>
                <a:lnTo>
                  <a:pt x="224028" y="1052322"/>
                </a:lnTo>
                <a:close/>
              </a:path>
              <a:path w="417830" h="2144395">
                <a:moveTo>
                  <a:pt x="217932" y="1099820"/>
                </a:moveTo>
                <a:lnTo>
                  <a:pt x="217932" y="1098804"/>
                </a:lnTo>
                <a:lnTo>
                  <a:pt x="216408" y="1098804"/>
                </a:lnTo>
                <a:lnTo>
                  <a:pt x="217932" y="1099820"/>
                </a:lnTo>
                <a:close/>
              </a:path>
              <a:path w="417830" h="2144395">
                <a:moveTo>
                  <a:pt x="417576" y="10668"/>
                </a:moveTo>
                <a:lnTo>
                  <a:pt x="417576" y="0"/>
                </a:lnTo>
                <a:lnTo>
                  <a:pt x="399288" y="0"/>
                </a:lnTo>
                <a:lnTo>
                  <a:pt x="379476" y="1524"/>
                </a:lnTo>
                <a:lnTo>
                  <a:pt x="361188" y="1524"/>
                </a:lnTo>
                <a:lnTo>
                  <a:pt x="310896" y="6096"/>
                </a:lnTo>
                <a:lnTo>
                  <a:pt x="297180" y="7620"/>
                </a:lnTo>
                <a:lnTo>
                  <a:pt x="283464" y="10668"/>
                </a:lnTo>
                <a:lnTo>
                  <a:pt x="269748" y="12192"/>
                </a:lnTo>
                <a:lnTo>
                  <a:pt x="259080" y="15240"/>
                </a:lnTo>
                <a:lnTo>
                  <a:pt x="249936" y="16764"/>
                </a:lnTo>
                <a:lnTo>
                  <a:pt x="240792" y="19812"/>
                </a:lnTo>
                <a:lnTo>
                  <a:pt x="234696" y="22860"/>
                </a:lnTo>
                <a:lnTo>
                  <a:pt x="228600" y="27432"/>
                </a:lnTo>
                <a:lnTo>
                  <a:pt x="224028" y="32004"/>
                </a:lnTo>
                <a:lnTo>
                  <a:pt x="222504" y="36576"/>
                </a:lnTo>
                <a:lnTo>
                  <a:pt x="222504" y="1042416"/>
                </a:lnTo>
                <a:lnTo>
                  <a:pt x="224028" y="1040892"/>
                </a:lnTo>
                <a:lnTo>
                  <a:pt x="224028" y="1052322"/>
                </a:lnTo>
                <a:lnTo>
                  <a:pt x="227076" y="1050036"/>
                </a:lnTo>
                <a:lnTo>
                  <a:pt x="231648" y="1045464"/>
                </a:lnTo>
                <a:lnTo>
                  <a:pt x="231648" y="36576"/>
                </a:lnTo>
                <a:lnTo>
                  <a:pt x="234696" y="33528"/>
                </a:lnTo>
                <a:lnTo>
                  <a:pt x="234696" y="35052"/>
                </a:lnTo>
                <a:lnTo>
                  <a:pt x="237744" y="33020"/>
                </a:lnTo>
                <a:lnTo>
                  <a:pt x="237744" y="32004"/>
                </a:lnTo>
                <a:lnTo>
                  <a:pt x="243840" y="29565"/>
                </a:lnTo>
                <a:lnTo>
                  <a:pt x="243840" y="28956"/>
                </a:lnTo>
                <a:lnTo>
                  <a:pt x="251460" y="26416"/>
                </a:lnTo>
                <a:lnTo>
                  <a:pt x="251460" y="25908"/>
                </a:lnTo>
                <a:lnTo>
                  <a:pt x="262128" y="24384"/>
                </a:lnTo>
                <a:lnTo>
                  <a:pt x="272796" y="21336"/>
                </a:lnTo>
                <a:lnTo>
                  <a:pt x="284988" y="19812"/>
                </a:lnTo>
                <a:lnTo>
                  <a:pt x="297180" y="16764"/>
                </a:lnTo>
                <a:lnTo>
                  <a:pt x="327660" y="13716"/>
                </a:lnTo>
                <a:lnTo>
                  <a:pt x="344424" y="12192"/>
                </a:lnTo>
                <a:lnTo>
                  <a:pt x="361188" y="12192"/>
                </a:lnTo>
                <a:lnTo>
                  <a:pt x="379476" y="10668"/>
                </a:lnTo>
                <a:lnTo>
                  <a:pt x="417576" y="10668"/>
                </a:lnTo>
                <a:close/>
              </a:path>
              <a:path w="417830" h="2144395">
                <a:moveTo>
                  <a:pt x="224028" y="2112264"/>
                </a:moveTo>
                <a:lnTo>
                  <a:pt x="224028" y="1103376"/>
                </a:lnTo>
                <a:lnTo>
                  <a:pt x="222504" y="1101852"/>
                </a:lnTo>
                <a:lnTo>
                  <a:pt x="222504" y="2107692"/>
                </a:lnTo>
                <a:lnTo>
                  <a:pt x="224028" y="2112264"/>
                </a:lnTo>
                <a:close/>
              </a:path>
              <a:path w="417830" h="2144395">
                <a:moveTo>
                  <a:pt x="233172" y="35052"/>
                </a:moveTo>
                <a:lnTo>
                  <a:pt x="231648" y="36576"/>
                </a:lnTo>
                <a:lnTo>
                  <a:pt x="231648" y="38100"/>
                </a:lnTo>
                <a:lnTo>
                  <a:pt x="233172" y="35052"/>
                </a:lnTo>
                <a:close/>
              </a:path>
              <a:path w="417830" h="2144395">
                <a:moveTo>
                  <a:pt x="233172" y="1040892"/>
                </a:moveTo>
                <a:lnTo>
                  <a:pt x="233172" y="36576"/>
                </a:lnTo>
                <a:lnTo>
                  <a:pt x="231648" y="38100"/>
                </a:lnTo>
                <a:lnTo>
                  <a:pt x="231648" y="1045464"/>
                </a:lnTo>
                <a:lnTo>
                  <a:pt x="233172" y="1040892"/>
                </a:lnTo>
                <a:close/>
              </a:path>
              <a:path w="417830" h="2144395">
                <a:moveTo>
                  <a:pt x="233172" y="2109216"/>
                </a:moveTo>
                <a:lnTo>
                  <a:pt x="231648" y="2106168"/>
                </a:lnTo>
                <a:lnTo>
                  <a:pt x="231648" y="2107692"/>
                </a:lnTo>
                <a:lnTo>
                  <a:pt x="233172" y="2109216"/>
                </a:lnTo>
                <a:close/>
              </a:path>
              <a:path w="417830" h="2144395">
                <a:moveTo>
                  <a:pt x="239268" y="2112264"/>
                </a:moveTo>
                <a:lnTo>
                  <a:pt x="234696" y="2109216"/>
                </a:lnTo>
                <a:lnTo>
                  <a:pt x="234696" y="2110740"/>
                </a:lnTo>
                <a:lnTo>
                  <a:pt x="231648" y="2107692"/>
                </a:lnTo>
                <a:lnTo>
                  <a:pt x="231648" y="2119122"/>
                </a:lnTo>
                <a:lnTo>
                  <a:pt x="234696" y="2121408"/>
                </a:lnTo>
                <a:lnTo>
                  <a:pt x="237744" y="2122932"/>
                </a:lnTo>
                <a:lnTo>
                  <a:pt x="237744" y="2112264"/>
                </a:lnTo>
                <a:lnTo>
                  <a:pt x="239268" y="2112264"/>
                </a:lnTo>
                <a:close/>
              </a:path>
              <a:path w="417830" h="2144395">
                <a:moveTo>
                  <a:pt x="239268" y="32004"/>
                </a:moveTo>
                <a:lnTo>
                  <a:pt x="237744" y="32004"/>
                </a:lnTo>
                <a:lnTo>
                  <a:pt x="237744" y="33020"/>
                </a:lnTo>
                <a:lnTo>
                  <a:pt x="239268" y="32004"/>
                </a:lnTo>
                <a:close/>
              </a:path>
              <a:path w="417830" h="2144395">
                <a:moveTo>
                  <a:pt x="245364" y="2115312"/>
                </a:moveTo>
                <a:lnTo>
                  <a:pt x="237744" y="2112264"/>
                </a:lnTo>
                <a:lnTo>
                  <a:pt x="237744" y="2122932"/>
                </a:lnTo>
                <a:lnTo>
                  <a:pt x="240792" y="2124456"/>
                </a:lnTo>
                <a:lnTo>
                  <a:pt x="243840" y="2125472"/>
                </a:lnTo>
                <a:lnTo>
                  <a:pt x="243840" y="2115312"/>
                </a:lnTo>
                <a:lnTo>
                  <a:pt x="245364" y="2115312"/>
                </a:lnTo>
                <a:close/>
              </a:path>
              <a:path w="417830" h="2144395">
                <a:moveTo>
                  <a:pt x="245364" y="28956"/>
                </a:moveTo>
                <a:lnTo>
                  <a:pt x="243840" y="28956"/>
                </a:lnTo>
                <a:lnTo>
                  <a:pt x="243840" y="29565"/>
                </a:lnTo>
                <a:lnTo>
                  <a:pt x="245364" y="28956"/>
                </a:lnTo>
                <a:close/>
              </a:path>
              <a:path w="417830" h="2144395">
                <a:moveTo>
                  <a:pt x="252984" y="2118360"/>
                </a:moveTo>
                <a:lnTo>
                  <a:pt x="243840" y="2115312"/>
                </a:lnTo>
                <a:lnTo>
                  <a:pt x="243840" y="2125472"/>
                </a:lnTo>
                <a:lnTo>
                  <a:pt x="249936" y="2127504"/>
                </a:lnTo>
                <a:lnTo>
                  <a:pt x="251460" y="2127758"/>
                </a:lnTo>
                <a:lnTo>
                  <a:pt x="251460" y="2118360"/>
                </a:lnTo>
                <a:lnTo>
                  <a:pt x="252984" y="2118360"/>
                </a:lnTo>
                <a:close/>
              </a:path>
              <a:path w="417830" h="2144395">
                <a:moveTo>
                  <a:pt x="252984" y="25908"/>
                </a:moveTo>
                <a:lnTo>
                  <a:pt x="251460" y="25908"/>
                </a:lnTo>
                <a:lnTo>
                  <a:pt x="251460" y="26416"/>
                </a:lnTo>
                <a:lnTo>
                  <a:pt x="252984" y="25908"/>
                </a:lnTo>
                <a:close/>
              </a:path>
              <a:path w="417830" h="2144395">
                <a:moveTo>
                  <a:pt x="417576" y="2144268"/>
                </a:moveTo>
                <a:lnTo>
                  <a:pt x="417576" y="2133600"/>
                </a:lnTo>
                <a:lnTo>
                  <a:pt x="379476" y="2133600"/>
                </a:lnTo>
                <a:lnTo>
                  <a:pt x="361188" y="2132076"/>
                </a:lnTo>
                <a:lnTo>
                  <a:pt x="344424" y="2132076"/>
                </a:lnTo>
                <a:lnTo>
                  <a:pt x="327660" y="2130552"/>
                </a:lnTo>
                <a:lnTo>
                  <a:pt x="297180" y="2127504"/>
                </a:lnTo>
                <a:lnTo>
                  <a:pt x="284988" y="2124456"/>
                </a:lnTo>
                <a:lnTo>
                  <a:pt x="272796" y="2122932"/>
                </a:lnTo>
                <a:lnTo>
                  <a:pt x="262128" y="2119884"/>
                </a:lnTo>
                <a:lnTo>
                  <a:pt x="251460" y="2118360"/>
                </a:lnTo>
                <a:lnTo>
                  <a:pt x="251460" y="2127758"/>
                </a:lnTo>
                <a:lnTo>
                  <a:pt x="259080" y="2129028"/>
                </a:lnTo>
                <a:lnTo>
                  <a:pt x="269748" y="2132076"/>
                </a:lnTo>
                <a:lnTo>
                  <a:pt x="283464" y="2133600"/>
                </a:lnTo>
                <a:lnTo>
                  <a:pt x="297180" y="2136648"/>
                </a:lnTo>
                <a:lnTo>
                  <a:pt x="310896" y="2138172"/>
                </a:lnTo>
                <a:lnTo>
                  <a:pt x="361188" y="2142744"/>
                </a:lnTo>
                <a:lnTo>
                  <a:pt x="399288" y="2142744"/>
                </a:lnTo>
                <a:lnTo>
                  <a:pt x="417576" y="21442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459216" y="5709917"/>
            <a:ext cx="10547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“Broad”</a:t>
            </a:r>
            <a:endParaRPr sz="2400">
              <a:latin typeface="Tahoma"/>
              <a:cs typeface="Tahoma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5111374" y="3777996"/>
            <a:ext cx="4737100" cy="2597150"/>
            <a:chOff x="5111374" y="3777996"/>
            <a:chExt cx="4737100" cy="2597150"/>
          </a:xfrm>
        </p:grpSpPr>
        <p:sp>
          <p:nvSpPr>
            <p:cNvPr id="29" name="object 29"/>
            <p:cNvSpPr/>
            <p:nvPr/>
          </p:nvSpPr>
          <p:spPr>
            <a:xfrm>
              <a:off x="5111369" y="3778008"/>
              <a:ext cx="1458595" cy="536575"/>
            </a:xfrm>
            <a:custGeom>
              <a:avLst/>
              <a:gdLst/>
              <a:ahLst/>
              <a:cxnLst/>
              <a:rect l="l" t="t" r="r" b="b"/>
              <a:pathLst>
                <a:path w="1458595" h="536575">
                  <a:moveTo>
                    <a:pt x="10668" y="505968"/>
                  </a:moveTo>
                  <a:lnTo>
                    <a:pt x="0" y="505968"/>
                  </a:lnTo>
                  <a:lnTo>
                    <a:pt x="0" y="533400"/>
                  </a:lnTo>
                  <a:lnTo>
                    <a:pt x="10668" y="533400"/>
                  </a:lnTo>
                  <a:lnTo>
                    <a:pt x="10668" y="505968"/>
                  </a:lnTo>
                  <a:close/>
                </a:path>
                <a:path w="1458595" h="536575">
                  <a:moveTo>
                    <a:pt x="10668" y="438912"/>
                  </a:moveTo>
                  <a:lnTo>
                    <a:pt x="0" y="438912"/>
                  </a:lnTo>
                  <a:lnTo>
                    <a:pt x="0" y="477012"/>
                  </a:lnTo>
                  <a:lnTo>
                    <a:pt x="10668" y="477012"/>
                  </a:lnTo>
                  <a:lnTo>
                    <a:pt x="10668" y="438912"/>
                  </a:lnTo>
                  <a:close/>
                </a:path>
                <a:path w="1458595" h="536575">
                  <a:moveTo>
                    <a:pt x="10668" y="371856"/>
                  </a:moveTo>
                  <a:lnTo>
                    <a:pt x="0" y="371856"/>
                  </a:lnTo>
                  <a:lnTo>
                    <a:pt x="0" y="409956"/>
                  </a:lnTo>
                  <a:lnTo>
                    <a:pt x="10668" y="409956"/>
                  </a:lnTo>
                  <a:lnTo>
                    <a:pt x="10668" y="371856"/>
                  </a:lnTo>
                  <a:close/>
                </a:path>
                <a:path w="1458595" h="536575">
                  <a:moveTo>
                    <a:pt x="10668" y="304800"/>
                  </a:moveTo>
                  <a:lnTo>
                    <a:pt x="0" y="304800"/>
                  </a:lnTo>
                  <a:lnTo>
                    <a:pt x="0" y="342900"/>
                  </a:lnTo>
                  <a:lnTo>
                    <a:pt x="10668" y="342900"/>
                  </a:lnTo>
                  <a:lnTo>
                    <a:pt x="10668" y="304800"/>
                  </a:lnTo>
                  <a:close/>
                </a:path>
                <a:path w="1458595" h="536575">
                  <a:moveTo>
                    <a:pt x="10668" y="239268"/>
                  </a:moveTo>
                  <a:lnTo>
                    <a:pt x="1524" y="239268"/>
                  </a:lnTo>
                  <a:lnTo>
                    <a:pt x="1524" y="277368"/>
                  </a:lnTo>
                  <a:lnTo>
                    <a:pt x="10668" y="277368"/>
                  </a:lnTo>
                  <a:lnTo>
                    <a:pt x="10668" y="239268"/>
                  </a:lnTo>
                  <a:close/>
                </a:path>
                <a:path w="1458595" h="536575">
                  <a:moveTo>
                    <a:pt x="10668" y="172212"/>
                  </a:moveTo>
                  <a:lnTo>
                    <a:pt x="1524" y="172212"/>
                  </a:lnTo>
                  <a:lnTo>
                    <a:pt x="1524" y="210312"/>
                  </a:lnTo>
                  <a:lnTo>
                    <a:pt x="10668" y="210312"/>
                  </a:lnTo>
                  <a:lnTo>
                    <a:pt x="10668" y="172212"/>
                  </a:lnTo>
                  <a:close/>
                </a:path>
                <a:path w="1458595" h="536575">
                  <a:moveTo>
                    <a:pt x="10668" y="105156"/>
                  </a:moveTo>
                  <a:lnTo>
                    <a:pt x="1524" y="105156"/>
                  </a:lnTo>
                  <a:lnTo>
                    <a:pt x="1524" y="143256"/>
                  </a:lnTo>
                  <a:lnTo>
                    <a:pt x="10668" y="143256"/>
                  </a:lnTo>
                  <a:lnTo>
                    <a:pt x="10668" y="105156"/>
                  </a:lnTo>
                  <a:close/>
                </a:path>
                <a:path w="1458595" h="536575">
                  <a:moveTo>
                    <a:pt x="10668" y="38100"/>
                  </a:moveTo>
                  <a:lnTo>
                    <a:pt x="1524" y="38100"/>
                  </a:lnTo>
                  <a:lnTo>
                    <a:pt x="1524" y="76200"/>
                  </a:lnTo>
                  <a:lnTo>
                    <a:pt x="10668" y="76200"/>
                  </a:lnTo>
                  <a:lnTo>
                    <a:pt x="10668" y="38100"/>
                  </a:lnTo>
                  <a:close/>
                </a:path>
                <a:path w="1458595" h="536575">
                  <a:moveTo>
                    <a:pt x="10668" y="0"/>
                  </a:moveTo>
                  <a:lnTo>
                    <a:pt x="1524" y="0"/>
                  </a:lnTo>
                  <a:lnTo>
                    <a:pt x="1524" y="10668"/>
                  </a:lnTo>
                  <a:lnTo>
                    <a:pt x="10668" y="10668"/>
                  </a:lnTo>
                  <a:lnTo>
                    <a:pt x="10668" y="0"/>
                  </a:lnTo>
                  <a:close/>
                </a:path>
                <a:path w="1458595" h="536575">
                  <a:moveTo>
                    <a:pt x="1458468" y="507492"/>
                  </a:moveTo>
                  <a:lnTo>
                    <a:pt x="1447800" y="507492"/>
                  </a:lnTo>
                  <a:lnTo>
                    <a:pt x="1447800" y="536448"/>
                  </a:lnTo>
                  <a:lnTo>
                    <a:pt x="1458468" y="536448"/>
                  </a:lnTo>
                  <a:lnTo>
                    <a:pt x="1458468" y="507492"/>
                  </a:lnTo>
                  <a:close/>
                </a:path>
                <a:path w="1458595" h="536575">
                  <a:moveTo>
                    <a:pt x="1458468" y="440436"/>
                  </a:moveTo>
                  <a:lnTo>
                    <a:pt x="1447800" y="440436"/>
                  </a:lnTo>
                  <a:lnTo>
                    <a:pt x="1447800" y="478536"/>
                  </a:lnTo>
                  <a:lnTo>
                    <a:pt x="1458468" y="478536"/>
                  </a:lnTo>
                  <a:lnTo>
                    <a:pt x="1458468" y="440436"/>
                  </a:lnTo>
                  <a:close/>
                </a:path>
                <a:path w="1458595" h="536575">
                  <a:moveTo>
                    <a:pt x="1458468" y="373380"/>
                  </a:moveTo>
                  <a:lnTo>
                    <a:pt x="1449324" y="373380"/>
                  </a:lnTo>
                  <a:lnTo>
                    <a:pt x="1447800" y="411480"/>
                  </a:lnTo>
                  <a:lnTo>
                    <a:pt x="1458468" y="411480"/>
                  </a:lnTo>
                  <a:lnTo>
                    <a:pt x="1458468" y="373380"/>
                  </a:lnTo>
                  <a:close/>
                </a:path>
                <a:path w="1458595" h="536575">
                  <a:moveTo>
                    <a:pt x="1458468" y="307848"/>
                  </a:moveTo>
                  <a:lnTo>
                    <a:pt x="1449324" y="306324"/>
                  </a:lnTo>
                  <a:lnTo>
                    <a:pt x="1449324" y="344424"/>
                  </a:lnTo>
                  <a:lnTo>
                    <a:pt x="1458468" y="345948"/>
                  </a:lnTo>
                  <a:lnTo>
                    <a:pt x="1458468" y="307848"/>
                  </a:lnTo>
                  <a:close/>
                </a:path>
                <a:path w="1458595" h="536575">
                  <a:moveTo>
                    <a:pt x="1458468" y="240792"/>
                  </a:moveTo>
                  <a:lnTo>
                    <a:pt x="1449324" y="240792"/>
                  </a:lnTo>
                  <a:lnTo>
                    <a:pt x="1449324" y="278892"/>
                  </a:lnTo>
                  <a:lnTo>
                    <a:pt x="1458468" y="278892"/>
                  </a:lnTo>
                  <a:lnTo>
                    <a:pt x="1458468" y="240792"/>
                  </a:lnTo>
                  <a:close/>
                </a:path>
                <a:path w="1458595" h="536575">
                  <a:moveTo>
                    <a:pt x="1458468" y="173736"/>
                  </a:moveTo>
                  <a:lnTo>
                    <a:pt x="1449324" y="173736"/>
                  </a:lnTo>
                  <a:lnTo>
                    <a:pt x="1449324" y="211836"/>
                  </a:lnTo>
                  <a:lnTo>
                    <a:pt x="1458468" y="211836"/>
                  </a:lnTo>
                  <a:lnTo>
                    <a:pt x="1458468" y="173736"/>
                  </a:lnTo>
                  <a:close/>
                </a:path>
                <a:path w="1458595" h="536575">
                  <a:moveTo>
                    <a:pt x="1458468" y="106680"/>
                  </a:moveTo>
                  <a:lnTo>
                    <a:pt x="1449324" y="106680"/>
                  </a:lnTo>
                  <a:lnTo>
                    <a:pt x="1449324" y="144780"/>
                  </a:lnTo>
                  <a:lnTo>
                    <a:pt x="1458468" y="144780"/>
                  </a:lnTo>
                  <a:lnTo>
                    <a:pt x="1458468" y="106680"/>
                  </a:lnTo>
                  <a:close/>
                </a:path>
                <a:path w="1458595" h="536575">
                  <a:moveTo>
                    <a:pt x="1458468" y="41148"/>
                  </a:moveTo>
                  <a:lnTo>
                    <a:pt x="1449324" y="39624"/>
                  </a:lnTo>
                  <a:lnTo>
                    <a:pt x="1449324" y="77724"/>
                  </a:lnTo>
                  <a:lnTo>
                    <a:pt x="1458468" y="79248"/>
                  </a:lnTo>
                  <a:lnTo>
                    <a:pt x="1458468" y="41148"/>
                  </a:lnTo>
                  <a:close/>
                </a:path>
                <a:path w="1458595" h="536575">
                  <a:moveTo>
                    <a:pt x="1458468" y="0"/>
                  </a:moveTo>
                  <a:lnTo>
                    <a:pt x="1449324" y="0"/>
                  </a:lnTo>
                  <a:lnTo>
                    <a:pt x="1449324" y="12192"/>
                  </a:lnTo>
                  <a:lnTo>
                    <a:pt x="1458468" y="12192"/>
                  </a:lnTo>
                  <a:lnTo>
                    <a:pt x="14584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241669" y="4768595"/>
              <a:ext cx="1600199" cy="1600199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8237098" y="4764024"/>
              <a:ext cx="1610995" cy="1610995"/>
            </a:xfrm>
            <a:custGeom>
              <a:avLst/>
              <a:gdLst/>
              <a:ahLst/>
              <a:cxnLst/>
              <a:rect l="l" t="t" r="r" b="b"/>
              <a:pathLst>
                <a:path w="1610995" h="1610995">
                  <a:moveTo>
                    <a:pt x="1610868" y="1610868"/>
                  </a:moveTo>
                  <a:lnTo>
                    <a:pt x="1610868" y="0"/>
                  </a:lnTo>
                  <a:lnTo>
                    <a:pt x="0" y="0"/>
                  </a:lnTo>
                  <a:lnTo>
                    <a:pt x="0" y="1610868"/>
                  </a:lnTo>
                  <a:lnTo>
                    <a:pt x="4572" y="1610868"/>
                  </a:lnTo>
                  <a:lnTo>
                    <a:pt x="4572" y="10668"/>
                  </a:lnTo>
                  <a:lnTo>
                    <a:pt x="10668" y="4572"/>
                  </a:lnTo>
                  <a:lnTo>
                    <a:pt x="10668" y="10668"/>
                  </a:lnTo>
                  <a:lnTo>
                    <a:pt x="1600200" y="10668"/>
                  </a:lnTo>
                  <a:lnTo>
                    <a:pt x="1600200" y="4572"/>
                  </a:lnTo>
                  <a:lnTo>
                    <a:pt x="1604772" y="10668"/>
                  </a:lnTo>
                  <a:lnTo>
                    <a:pt x="1604772" y="1610868"/>
                  </a:lnTo>
                  <a:lnTo>
                    <a:pt x="1610868" y="1610868"/>
                  </a:lnTo>
                  <a:close/>
                </a:path>
                <a:path w="1610995" h="1610995">
                  <a:moveTo>
                    <a:pt x="10668" y="10668"/>
                  </a:moveTo>
                  <a:lnTo>
                    <a:pt x="10668" y="4572"/>
                  </a:lnTo>
                  <a:lnTo>
                    <a:pt x="4572" y="10668"/>
                  </a:lnTo>
                  <a:lnTo>
                    <a:pt x="10668" y="10668"/>
                  </a:lnTo>
                  <a:close/>
                </a:path>
                <a:path w="1610995" h="1610995">
                  <a:moveTo>
                    <a:pt x="10668" y="1600200"/>
                  </a:moveTo>
                  <a:lnTo>
                    <a:pt x="10668" y="10668"/>
                  </a:lnTo>
                  <a:lnTo>
                    <a:pt x="4572" y="10668"/>
                  </a:lnTo>
                  <a:lnTo>
                    <a:pt x="4572" y="1600200"/>
                  </a:lnTo>
                  <a:lnTo>
                    <a:pt x="10668" y="1600200"/>
                  </a:lnTo>
                  <a:close/>
                </a:path>
                <a:path w="1610995" h="1610995">
                  <a:moveTo>
                    <a:pt x="1604772" y="1600200"/>
                  </a:moveTo>
                  <a:lnTo>
                    <a:pt x="4572" y="1600200"/>
                  </a:lnTo>
                  <a:lnTo>
                    <a:pt x="10668" y="1604772"/>
                  </a:lnTo>
                  <a:lnTo>
                    <a:pt x="10668" y="1610868"/>
                  </a:lnTo>
                  <a:lnTo>
                    <a:pt x="1600200" y="1610868"/>
                  </a:lnTo>
                  <a:lnTo>
                    <a:pt x="1600200" y="1604772"/>
                  </a:lnTo>
                  <a:lnTo>
                    <a:pt x="1604772" y="1600200"/>
                  </a:lnTo>
                  <a:close/>
                </a:path>
                <a:path w="1610995" h="1610995">
                  <a:moveTo>
                    <a:pt x="10668" y="1610868"/>
                  </a:moveTo>
                  <a:lnTo>
                    <a:pt x="10668" y="1604772"/>
                  </a:lnTo>
                  <a:lnTo>
                    <a:pt x="4572" y="1600200"/>
                  </a:lnTo>
                  <a:lnTo>
                    <a:pt x="4572" y="1610868"/>
                  </a:lnTo>
                  <a:lnTo>
                    <a:pt x="10668" y="1610868"/>
                  </a:lnTo>
                  <a:close/>
                </a:path>
                <a:path w="1610995" h="1610995">
                  <a:moveTo>
                    <a:pt x="1604772" y="10668"/>
                  </a:moveTo>
                  <a:lnTo>
                    <a:pt x="1600200" y="4572"/>
                  </a:lnTo>
                  <a:lnTo>
                    <a:pt x="1600200" y="10668"/>
                  </a:lnTo>
                  <a:lnTo>
                    <a:pt x="1604772" y="10668"/>
                  </a:lnTo>
                  <a:close/>
                </a:path>
                <a:path w="1610995" h="1610995">
                  <a:moveTo>
                    <a:pt x="1604772" y="1600200"/>
                  </a:moveTo>
                  <a:lnTo>
                    <a:pt x="1604772" y="10668"/>
                  </a:lnTo>
                  <a:lnTo>
                    <a:pt x="1600200" y="10668"/>
                  </a:lnTo>
                  <a:lnTo>
                    <a:pt x="1600200" y="1600200"/>
                  </a:lnTo>
                  <a:lnTo>
                    <a:pt x="1604772" y="1600200"/>
                  </a:lnTo>
                  <a:close/>
                </a:path>
                <a:path w="1610995" h="1610995">
                  <a:moveTo>
                    <a:pt x="1604772" y="1610868"/>
                  </a:moveTo>
                  <a:lnTo>
                    <a:pt x="1604772" y="1600200"/>
                  </a:lnTo>
                  <a:lnTo>
                    <a:pt x="1600200" y="1604772"/>
                  </a:lnTo>
                  <a:lnTo>
                    <a:pt x="1600200" y="1610868"/>
                  </a:lnTo>
                  <a:lnTo>
                    <a:pt x="1604772" y="161086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8469765" y="4800089"/>
            <a:ext cx="1050290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5880" algn="just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Severe </a:t>
            </a:r>
            <a:r>
              <a:rPr sz="2400" spc="-7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Mood 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Dy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(SMD)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4920" y="215899"/>
            <a:ext cx="878014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Clinical</a:t>
            </a:r>
            <a:r>
              <a:rPr spc="-45" dirty="0"/>
              <a:t> </a:t>
            </a:r>
            <a:r>
              <a:rPr dirty="0"/>
              <a:t>phenotypes</a:t>
            </a:r>
            <a:r>
              <a:rPr spc="-50" dirty="0"/>
              <a:t> </a:t>
            </a:r>
            <a:r>
              <a:rPr dirty="0"/>
              <a:t>of</a:t>
            </a:r>
            <a:r>
              <a:rPr spc="-30" dirty="0"/>
              <a:t> </a:t>
            </a:r>
            <a:r>
              <a:rPr dirty="0"/>
              <a:t>bipolar</a:t>
            </a:r>
            <a:r>
              <a:rPr spc="-35" dirty="0"/>
              <a:t> </a:t>
            </a:r>
            <a:r>
              <a:rPr dirty="0"/>
              <a:t>disorder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83211" y="1090675"/>
            <a:ext cx="47796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Masi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et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al.,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Biol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Psychiatry,</a:t>
            </a:r>
            <a:r>
              <a:rPr sz="28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2006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58215" y="2130043"/>
            <a:ext cx="3596004" cy="126936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b="1" spc="-5" dirty="0">
                <a:solidFill>
                  <a:srgbClr val="FFFFFF"/>
                </a:solidFill>
                <a:latin typeface="Helvetica"/>
                <a:cs typeface="Helvetica"/>
              </a:rPr>
              <a:t>CHRONIC</a:t>
            </a:r>
            <a:r>
              <a:rPr sz="2400" b="1" spc="-15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Helvetica"/>
                <a:cs typeface="Helvetica"/>
              </a:rPr>
              <a:t>(n=77,</a:t>
            </a:r>
            <a:r>
              <a:rPr sz="2400" b="1" spc="-35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Helvetica"/>
                <a:cs typeface="Helvetica"/>
              </a:rPr>
              <a:t>56.6%)</a:t>
            </a:r>
            <a:endParaRPr sz="2400">
              <a:latin typeface="Helvetica"/>
              <a:cs typeface="Helvetica"/>
            </a:endParaRPr>
          </a:p>
          <a:p>
            <a:pPr marL="12700" marR="5080">
              <a:lnSpc>
                <a:spcPct val="100000"/>
              </a:lnSpc>
              <a:spcBef>
                <a:spcPts val="575"/>
              </a:spcBef>
            </a:pPr>
            <a:r>
              <a:rPr sz="2400" b="1" spc="-5" dirty="0">
                <a:solidFill>
                  <a:srgbClr val="FFFFFF"/>
                </a:solidFill>
                <a:latin typeface="Helvetica"/>
                <a:cs typeface="Helvetica"/>
              </a:rPr>
              <a:t>(no clearly defined </a:t>
            </a:r>
            <a:r>
              <a:rPr sz="2400" b="1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Helvetica"/>
                <a:cs typeface="Helvetica"/>
              </a:rPr>
              <a:t>episodes</a:t>
            </a:r>
            <a:r>
              <a:rPr sz="2400" b="1" spc="-5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400" b="1" spc="5" dirty="0">
                <a:solidFill>
                  <a:srgbClr val="FFFFFF"/>
                </a:solidFill>
                <a:latin typeface="Helvetica"/>
                <a:cs typeface="Helvetica"/>
              </a:rPr>
              <a:t>were</a:t>
            </a:r>
            <a:r>
              <a:rPr sz="2400" b="1" spc="-7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Helvetica"/>
                <a:cs typeface="Helvetica"/>
              </a:rPr>
              <a:t>apparent)</a:t>
            </a:r>
            <a:endParaRPr sz="2400">
              <a:latin typeface="Helvetica"/>
              <a:cs typeface="Helvetic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231052" y="2172780"/>
            <a:ext cx="4498975" cy="1609090"/>
            <a:chOff x="2231052" y="2172780"/>
            <a:chExt cx="4498975" cy="1609090"/>
          </a:xfrm>
        </p:grpSpPr>
        <p:sp>
          <p:nvSpPr>
            <p:cNvPr id="6" name="object 6"/>
            <p:cNvSpPr/>
            <p:nvPr/>
          </p:nvSpPr>
          <p:spPr>
            <a:xfrm>
              <a:off x="2829946" y="3553968"/>
              <a:ext cx="713105" cy="224154"/>
            </a:xfrm>
            <a:custGeom>
              <a:avLst/>
              <a:gdLst/>
              <a:ahLst/>
              <a:cxnLst/>
              <a:rect l="l" t="t" r="r" b="b"/>
              <a:pathLst>
                <a:path w="713104" h="224154">
                  <a:moveTo>
                    <a:pt x="712937" y="224028"/>
                  </a:moveTo>
                  <a:lnTo>
                    <a:pt x="0" y="0"/>
                  </a:lnTo>
                  <a:lnTo>
                    <a:pt x="0" y="224028"/>
                  </a:lnTo>
                  <a:lnTo>
                    <a:pt x="712937" y="224028"/>
                  </a:lnTo>
                  <a:close/>
                </a:path>
              </a:pathLst>
            </a:custGeom>
            <a:solidFill>
              <a:srgbClr val="1A32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829956" y="3553973"/>
              <a:ext cx="713105" cy="224154"/>
            </a:xfrm>
            <a:custGeom>
              <a:avLst/>
              <a:gdLst/>
              <a:ahLst/>
              <a:cxnLst/>
              <a:rect l="l" t="t" r="r" b="b"/>
              <a:pathLst>
                <a:path w="713104" h="224154">
                  <a:moveTo>
                    <a:pt x="712896" y="224021"/>
                  </a:moveTo>
                  <a:lnTo>
                    <a:pt x="0" y="0"/>
                  </a:lnTo>
                  <a:lnTo>
                    <a:pt x="0" y="224021"/>
                  </a:lnTo>
                </a:path>
              </a:pathLst>
            </a:custGeom>
            <a:ln w="703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829946" y="3369564"/>
              <a:ext cx="3896360" cy="408940"/>
            </a:xfrm>
            <a:custGeom>
              <a:avLst/>
              <a:gdLst/>
              <a:ahLst/>
              <a:cxnLst/>
              <a:rect l="l" t="t" r="r" b="b"/>
              <a:pathLst>
                <a:path w="3896359" h="408939">
                  <a:moveTo>
                    <a:pt x="3896107" y="408432"/>
                  </a:moveTo>
                  <a:lnTo>
                    <a:pt x="3886200" y="405384"/>
                  </a:lnTo>
                  <a:lnTo>
                    <a:pt x="3866388" y="390144"/>
                  </a:lnTo>
                  <a:lnTo>
                    <a:pt x="3848100" y="384048"/>
                  </a:lnTo>
                  <a:lnTo>
                    <a:pt x="3828288" y="368808"/>
                  </a:lnTo>
                  <a:lnTo>
                    <a:pt x="3808476" y="362712"/>
                  </a:lnTo>
                  <a:lnTo>
                    <a:pt x="3790188" y="347472"/>
                  </a:lnTo>
                  <a:lnTo>
                    <a:pt x="3764280" y="341376"/>
                  </a:lnTo>
                  <a:lnTo>
                    <a:pt x="3744468" y="326136"/>
                  </a:lnTo>
                  <a:lnTo>
                    <a:pt x="3718560" y="320040"/>
                  </a:lnTo>
                  <a:lnTo>
                    <a:pt x="3698748" y="304800"/>
                  </a:lnTo>
                  <a:lnTo>
                    <a:pt x="3672840" y="298704"/>
                  </a:lnTo>
                  <a:lnTo>
                    <a:pt x="3646932" y="291084"/>
                  </a:lnTo>
                  <a:lnTo>
                    <a:pt x="3621024" y="277368"/>
                  </a:lnTo>
                  <a:lnTo>
                    <a:pt x="3595116" y="269748"/>
                  </a:lnTo>
                  <a:lnTo>
                    <a:pt x="3569208" y="256032"/>
                  </a:lnTo>
                  <a:lnTo>
                    <a:pt x="3537204" y="248412"/>
                  </a:lnTo>
                  <a:lnTo>
                    <a:pt x="3511296" y="240792"/>
                  </a:lnTo>
                  <a:lnTo>
                    <a:pt x="3485388" y="234696"/>
                  </a:lnTo>
                  <a:lnTo>
                    <a:pt x="3453384" y="219456"/>
                  </a:lnTo>
                  <a:lnTo>
                    <a:pt x="3427476" y="213360"/>
                  </a:lnTo>
                  <a:lnTo>
                    <a:pt x="3395472" y="205740"/>
                  </a:lnTo>
                  <a:lnTo>
                    <a:pt x="3361944" y="198120"/>
                  </a:lnTo>
                  <a:lnTo>
                    <a:pt x="3329940" y="184404"/>
                  </a:lnTo>
                  <a:lnTo>
                    <a:pt x="3304032" y="178308"/>
                  </a:lnTo>
                  <a:lnTo>
                    <a:pt x="3272028" y="170688"/>
                  </a:lnTo>
                  <a:lnTo>
                    <a:pt x="3233928" y="163068"/>
                  </a:lnTo>
                  <a:lnTo>
                    <a:pt x="3200400" y="156972"/>
                  </a:lnTo>
                  <a:lnTo>
                    <a:pt x="3136392" y="141732"/>
                  </a:lnTo>
                  <a:lnTo>
                    <a:pt x="3096768" y="135636"/>
                  </a:lnTo>
                  <a:lnTo>
                    <a:pt x="3032760" y="120396"/>
                  </a:lnTo>
                  <a:lnTo>
                    <a:pt x="2994660" y="114300"/>
                  </a:lnTo>
                  <a:lnTo>
                    <a:pt x="2955036" y="106680"/>
                  </a:lnTo>
                  <a:lnTo>
                    <a:pt x="2923032" y="99060"/>
                  </a:lnTo>
                  <a:lnTo>
                    <a:pt x="2883408" y="92964"/>
                  </a:lnTo>
                  <a:lnTo>
                    <a:pt x="2807208" y="77724"/>
                  </a:lnTo>
                  <a:lnTo>
                    <a:pt x="2767584" y="77724"/>
                  </a:lnTo>
                  <a:lnTo>
                    <a:pt x="2729484" y="71628"/>
                  </a:lnTo>
                  <a:lnTo>
                    <a:pt x="2689860" y="64008"/>
                  </a:lnTo>
                  <a:lnTo>
                    <a:pt x="2651760" y="56388"/>
                  </a:lnTo>
                  <a:lnTo>
                    <a:pt x="2612136" y="56388"/>
                  </a:lnTo>
                  <a:lnTo>
                    <a:pt x="2574036" y="50292"/>
                  </a:lnTo>
                  <a:lnTo>
                    <a:pt x="2534412" y="42672"/>
                  </a:lnTo>
                  <a:lnTo>
                    <a:pt x="2496312" y="42672"/>
                  </a:lnTo>
                  <a:lnTo>
                    <a:pt x="2450592" y="35052"/>
                  </a:lnTo>
                  <a:lnTo>
                    <a:pt x="2412492" y="35052"/>
                  </a:lnTo>
                  <a:lnTo>
                    <a:pt x="2372868" y="28956"/>
                  </a:lnTo>
                  <a:lnTo>
                    <a:pt x="2328672" y="28956"/>
                  </a:lnTo>
                  <a:lnTo>
                    <a:pt x="2289048" y="21336"/>
                  </a:lnTo>
                  <a:lnTo>
                    <a:pt x="2250948" y="21336"/>
                  </a:lnTo>
                  <a:lnTo>
                    <a:pt x="2205228" y="13716"/>
                  </a:lnTo>
                  <a:lnTo>
                    <a:pt x="2121408" y="13716"/>
                  </a:lnTo>
                  <a:lnTo>
                    <a:pt x="2075688" y="7620"/>
                  </a:lnTo>
                  <a:lnTo>
                    <a:pt x="1991868" y="7620"/>
                  </a:lnTo>
                  <a:lnTo>
                    <a:pt x="1952244" y="0"/>
                  </a:lnTo>
                  <a:lnTo>
                    <a:pt x="1351788" y="0"/>
                  </a:lnTo>
                  <a:lnTo>
                    <a:pt x="1306068" y="7620"/>
                  </a:lnTo>
                  <a:lnTo>
                    <a:pt x="1222248" y="7620"/>
                  </a:lnTo>
                  <a:lnTo>
                    <a:pt x="1176528" y="13716"/>
                  </a:lnTo>
                  <a:lnTo>
                    <a:pt x="1092708" y="13716"/>
                  </a:lnTo>
                  <a:lnTo>
                    <a:pt x="1054608" y="21336"/>
                  </a:lnTo>
                  <a:lnTo>
                    <a:pt x="1014984" y="21336"/>
                  </a:lnTo>
                  <a:lnTo>
                    <a:pt x="969264" y="28956"/>
                  </a:lnTo>
                  <a:lnTo>
                    <a:pt x="931164" y="28956"/>
                  </a:lnTo>
                  <a:lnTo>
                    <a:pt x="885444" y="35052"/>
                  </a:lnTo>
                  <a:lnTo>
                    <a:pt x="847344" y="35052"/>
                  </a:lnTo>
                  <a:lnTo>
                    <a:pt x="807720" y="42672"/>
                  </a:lnTo>
                  <a:lnTo>
                    <a:pt x="769620" y="42672"/>
                  </a:lnTo>
                  <a:lnTo>
                    <a:pt x="723821" y="50304"/>
                  </a:lnTo>
                  <a:lnTo>
                    <a:pt x="685800" y="56388"/>
                  </a:lnTo>
                  <a:lnTo>
                    <a:pt x="646176" y="56388"/>
                  </a:lnTo>
                  <a:lnTo>
                    <a:pt x="608076" y="64008"/>
                  </a:lnTo>
                  <a:lnTo>
                    <a:pt x="568452" y="71628"/>
                  </a:lnTo>
                  <a:lnTo>
                    <a:pt x="530352" y="77724"/>
                  </a:lnTo>
                  <a:lnTo>
                    <a:pt x="490728" y="77724"/>
                  </a:lnTo>
                  <a:lnTo>
                    <a:pt x="452628" y="85344"/>
                  </a:lnTo>
                  <a:lnTo>
                    <a:pt x="413004" y="92964"/>
                  </a:lnTo>
                  <a:lnTo>
                    <a:pt x="381000" y="99060"/>
                  </a:lnTo>
                  <a:lnTo>
                    <a:pt x="342900" y="106680"/>
                  </a:lnTo>
                  <a:lnTo>
                    <a:pt x="303276" y="114300"/>
                  </a:lnTo>
                  <a:lnTo>
                    <a:pt x="271272" y="120396"/>
                  </a:lnTo>
                  <a:lnTo>
                    <a:pt x="233172" y="128016"/>
                  </a:lnTo>
                  <a:lnTo>
                    <a:pt x="199644" y="135636"/>
                  </a:lnTo>
                  <a:lnTo>
                    <a:pt x="167640" y="141732"/>
                  </a:lnTo>
                  <a:lnTo>
                    <a:pt x="129540" y="149352"/>
                  </a:lnTo>
                  <a:lnTo>
                    <a:pt x="97536" y="156972"/>
                  </a:lnTo>
                  <a:lnTo>
                    <a:pt x="64008" y="163068"/>
                  </a:lnTo>
                  <a:lnTo>
                    <a:pt x="0" y="178308"/>
                  </a:lnTo>
                  <a:lnTo>
                    <a:pt x="723821" y="408432"/>
                  </a:lnTo>
                  <a:lnTo>
                    <a:pt x="3896107" y="408432"/>
                  </a:lnTo>
                  <a:close/>
                </a:path>
              </a:pathLst>
            </a:custGeom>
            <a:solidFill>
              <a:srgbClr val="326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829956" y="3369570"/>
              <a:ext cx="3896360" cy="408940"/>
            </a:xfrm>
            <a:custGeom>
              <a:avLst/>
              <a:gdLst/>
              <a:ahLst/>
              <a:cxnLst/>
              <a:rect l="l" t="t" r="r" b="b"/>
              <a:pathLst>
                <a:path w="3896359" h="408939">
                  <a:moveTo>
                    <a:pt x="0" y="178311"/>
                  </a:moveTo>
                  <a:lnTo>
                    <a:pt x="31997" y="170687"/>
                  </a:lnTo>
                  <a:lnTo>
                    <a:pt x="63994" y="163063"/>
                  </a:lnTo>
                  <a:lnTo>
                    <a:pt x="97531" y="156971"/>
                  </a:lnTo>
                  <a:lnTo>
                    <a:pt x="129528" y="149347"/>
                  </a:lnTo>
                  <a:lnTo>
                    <a:pt x="167628" y="141739"/>
                  </a:lnTo>
                  <a:lnTo>
                    <a:pt x="199640" y="135631"/>
                  </a:lnTo>
                  <a:lnTo>
                    <a:pt x="233163" y="128023"/>
                  </a:lnTo>
                  <a:lnTo>
                    <a:pt x="271263" y="120399"/>
                  </a:lnTo>
                  <a:lnTo>
                    <a:pt x="303275" y="114307"/>
                  </a:lnTo>
                  <a:lnTo>
                    <a:pt x="342886" y="106683"/>
                  </a:lnTo>
                  <a:lnTo>
                    <a:pt x="380986" y="99059"/>
                  </a:lnTo>
                  <a:lnTo>
                    <a:pt x="412998" y="92967"/>
                  </a:lnTo>
                  <a:lnTo>
                    <a:pt x="452623" y="85343"/>
                  </a:lnTo>
                  <a:lnTo>
                    <a:pt x="490724" y="77720"/>
                  </a:lnTo>
                  <a:lnTo>
                    <a:pt x="530349" y="77720"/>
                  </a:lnTo>
                  <a:lnTo>
                    <a:pt x="568449" y="71627"/>
                  </a:lnTo>
                  <a:lnTo>
                    <a:pt x="608075" y="64003"/>
                  </a:lnTo>
                  <a:lnTo>
                    <a:pt x="646175" y="56396"/>
                  </a:lnTo>
                  <a:lnTo>
                    <a:pt x="685787" y="56396"/>
                  </a:lnTo>
                  <a:lnTo>
                    <a:pt x="723887" y="50287"/>
                  </a:lnTo>
                  <a:lnTo>
                    <a:pt x="769616" y="42679"/>
                  </a:lnTo>
                  <a:lnTo>
                    <a:pt x="807716" y="42679"/>
                  </a:lnTo>
                  <a:lnTo>
                    <a:pt x="847342" y="35056"/>
                  </a:lnTo>
                  <a:lnTo>
                    <a:pt x="885442" y="35056"/>
                  </a:lnTo>
                  <a:lnTo>
                    <a:pt x="931156" y="28963"/>
                  </a:lnTo>
                  <a:lnTo>
                    <a:pt x="969256" y="28963"/>
                  </a:lnTo>
                  <a:lnTo>
                    <a:pt x="1014970" y="21339"/>
                  </a:lnTo>
                  <a:lnTo>
                    <a:pt x="1054596" y="21339"/>
                  </a:lnTo>
                  <a:lnTo>
                    <a:pt x="1092696" y="13716"/>
                  </a:lnTo>
                  <a:lnTo>
                    <a:pt x="1176525" y="13716"/>
                  </a:lnTo>
                  <a:lnTo>
                    <a:pt x="1222240" y="7623"/>
                  </a:lnTo>
                  <a:lnTo>
                    <a:pt x="1306068" y="7623"/>
                  </a:lnTo>
                  <a:lnTo>
                    <a:pt x="1351783" y="0"/>
                  </a:lnTo>
                  <a:lnTo>
                    <a:pt x="1952244" y="0"/>
                  </a:lnTo>
                  <a:lnTo>
                    <a:pt x="1991856" y="7623"/>
                  </a:lnTo>
                  <a:lnTo>
                    <a:pt x="2075685" y="7623"/>
                  </a:lnTo>
                  <a:lnTo>
                    <a:pt x="2121399" y="13716"/>
                  </a:lnTo>
                  <a:lnTo>
                    <a:pt x="2205228" y="13716"/>
                  </a:lnTo>
                  <a:lnTo>
                    <a:pt x="2250942" y="21339"/>
                  </a:lnTo>
                  <a:lnTo>
                    <a:pt x="2289042" y="21339"/>
                  </a:lnTo>
                  <a:lnTo>
                    <a:pt x="2328668" y="28963"/>
                  </a:lnTo>
                  <a:lnTo>
                    <a:pt x="2372857" y="28963"/>
                  </a:lnTo>
                  <a:lnTo>
                    <a:pt x="2412482" y="35056"/>
                  </a:lnTo>
                  <a:lnTo>
                    <a:pt x="2450583" y="35056"/>
                  </a:lnTo>
                  <a:lnTo>
                    <a:pt x="2496311" y="42679"/>
                  </a:lnTo>
                  <a:lnTo>
                    <a:pt x="2534411" y="42679"/>
                  </a:lnTo>
                  <a:lnTo>
                    <a:pt x="2574023" y="50287"/>
                  </a:lnTo>
                  <a:lnTo>
                    <a:pt x="2612123" y="56396"/>
                  </a:lnTo>
                  <a:lnTo>
                    <a:pt x="2651749" y="56396"/>
                  </a:lnTo>
                  <a:lnTo>
                    <a:pt x="2689849" y="64003"/>
                  </a:lnTo>
                  <a:lnTo>
                    <a:pt x="2729475" y="71627"/>
                  </a:lnTo>
                  <a:lnTo>
                    <a:pt x="2767575" y="77720"/>
                  </a:lnTo>
                  <a:lnTo>
                    <a:pt x="2807201" y="77720"/>
                  </a:lnTo>
                  <a:lnTo>
                    <a:pt x="2845301" y="85343"/>
                  </a:lnTo>
                  <a:lnTo>
                    <a:pt x="2883401" y="92967"/>
                  </a:lnTo>
                  <a:lnTo>
                    <a:pt x="2923027" y="99059"/>
                  </a:lnTo>
                  <a:lnTo>
                    <a:pt x="2955024" y="106683"/>
                  </a:lnTo>
                  <a:lnTo>
                    <a:pt x="2994650" y="114307"/>
                  </a:lnTo>
                  <a:lnTo>
                    <a:pt x="3032750" y="120399"/>
                  </a:lnTo>
                  <a:lnTo>
                    <a:pt x="3064761" y="128023"/>
                  </a:lnTo>
                  <a:lnTo>
                    <a:pt x="3096758" y="135631"/>
                  </a:lnTo>
                  <a:lnTo>
                    <a:pt x="3136384" y="141739"/>
                  </a:lnTo>
                  <a:lnTo>
                    <a:pt x="3168396" y="149347"/>
                  </a:lnTo>
                  <a:lnTo>
                    <a:pt x="3200393" y="156971"/>
                  </a:lnTo>
                  <a:lnTo>
                    <a:pt x="3233916" y="163063"/>
                  </a:lnTo>
                  <a:lnTo>
                    <a:pt x="3272016" y="170687"/>
                  </a:lnTo>
                  <a:lnTo>
                    <a:pt x="3304028" y="178311"/>
                  </a:lnTo>
                  <a:lnTo>
                    <a:pt x="3329936" y="184403"/>
                  </a:lnTo>
                  <a:lnTo>
                    <a:pt x="3361933" y="198119"/>
                  </a:lnTo>
                  <a:lnTo>
                    <a:pt x="3395471" y="205743"/>
                  </a:lnTo>
                  <a:lnTo>
                    <a:pt x="3427468" y="213367"/>
                  </a:lnTo>
                  <a:lnTo>
                    <a:pt x="3453376" y="219459"/>
                  </a:lnTo>
                  <a:lnTo>
                    <a:pt x="3485388" y="234707"/>
                  </a:lnTo>
                  <a:lnTo>
                    <a:pt x="3511297" y="240799"/>
                  </a:lnTo>
                  <a:lnTo>
                    <a:pt x="3537205" y="248407"/>
                  </a:lnTo>
                  <a:lnTo>
                    <a:pt x="3569203" y="256031"/>
                  </a:lnTo>
                  <a:lnTo>
                    <a:pt x="3595111" y="269747"/>
                  </a:lnTo>
                  <a:lnTo>
                    <a:pt x="3621020" y="277371"/>
                  </a:lnTo>
                  <a:lnTo>
                    <a:pt x="3646928" y="291087"/>
                  </a:lnTo>
                  <a:lnTo>
                    <a:pt x="3672837" y="298711"/>
                  </a:lnTo>
                  <a:lnTo>
                    <a:pt x="3698746" y="304803"/>
                  </a:lnTo>
                  <a:lnTo>
                    <a:pt x="3718551" y="320050"/>
                  </a:lnTo>
                  <a:lnTo>
                    <a:pt x="3744460" y="326143"/>
                  </a:lnTo>
                  <a:lnTo>
                    <a:pt x="3764280" y="341374"/>
                  </a:lnTo>
                  <a:lnTo>
                    <a:pt x="3790189" y="347483"/>
                  </a:lnTo>
                  <a:lnTo>
                    <a:pt x="3808469" y="362714"/>
                  </a:lnTo>
                  <a:lnTo>
                    <a:pt x="3828289" y="368807"/>
                  </a:lnTo>
                  <a:lnTo>
                    <a:pt x="3848095" y="384054"/>
                  </a:lnTo>
                  <a:lnTo>
                    <a:pt x="3866389" y="390147"/>
                  </a:lnTo>
                  <a:lnTo>
                    <a:pt x="3886195" y="405394"/>
                  </a:lnTo>
                  <a:lnTo>
                    <a:pt x="3896048" y="408425"/>
                  </a:lnTo>
                </a:path>
                <a:path w="3896359" h="408939">
                  <a:moveTo>
                    <a:pt x="723774" y="408425"/>
                  </a:moveTo>
                  <a:lnTo>
                    <a:pt x="0" y="178311"/>
                  </a:lnTo>
                </a:path>
              </a:pathLst>
            </a:custGeom>
            <a:ln w="678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234823" y="3547871"/>
              <a:ext cx="1319530" cy="230504"/>
            </a:xfrm>
            <a:custGeom>
              <a:avLst/>
              <a:gdLst/>
              <a:ahLst/>
              <a:cxnLst/>
              <a:rect l="l" t="t" r="r" b="b"/>
              <a:pathLst>
                <a:path w="1319529" h="230504">
                  <a:moveTo>
                    <a:pt x="1318944" y="230124"/>
                  </a:moveTo>
                  <a:lnTo>
                    <a:pt x="595122" y="0"/>
                  </a:lnTo>
                  <a:lnTo>
                    <a:pt x="563118" y="6095"/>
                  </a:lnTo>
                  <a:lnTo>
                    <a:pt x="529590" y="19811"/>
                  </a:lnTo>
                  <a:lnTo>
                    <a:pt x="497586" y="27431"/>
                  </a:lnTo>
                  <a:lnTo>
                    <a:pt x="471678" y="35051"/>
                  </a:lnTo>
                  <a:lnTo>
                    <a:pt x="439674" y="41147"/>
                  </a:lnTo>
                  <a:lnTo>
                    <a:pt x="413766" y="56387"/>
                  </a:lnTo>
                  <a:lnTo>
                    <a:pt x="381762" y="62483"/>
                  </a:lnTo>
                  <a:lnTo>
                    <a:pt x="329946" y="77723"/>
                  </a:lnTo>
                  <a:lnTo>
                    <a:pt x="304038" y="91439"/>
                  </a:lnTo>
                  <a:lnTo>
                    <a:pt x="278130" y="99059"/>
                  </a:lnTo>
                  <a:lnTo>
                    <a:pt x="252222" y="112775"/>
                  </a:lnTo>
                  <a:lnTo>
                    <a:pt x="226314" y="120395"/>
                  </a:lnTo>
                  <a:lnTo>
                    <a:pt x="200406" y="126491"/>
                  </a:lnTo>
                  <a:lnTo>
                    <a:pt x="174498" y="141731"/>
                  </a:lnTo>
                  <a:lnTo>
                    <a:pt x="154686" y="147827"/>
                  </a:lnTo>
                  <a:lnTo>
                    <a:pt x="128778" y="163067"/>
                  </a:lnTo>
                  <a:lnTo>
                    <a:pt x="110490" y="169163"/>
                  </a:lnTo>
                  <a:lnTo>
                    <a:pt x="90678" y="184403"/>
                  </a:lnTo>
                  <a:lnTo>
                    <a:pt x="64770" y="190499"/>
                  </a:lnTo>
                  <a:lnTo>
                    <a:pt x="44958" y="205739"/>
                  </a:lnTo>
                  <a:lnTo>
                    <a:pt x="26670" y="211835"/>
                  </a:lnTo>
                  <a:lnTo>
                    <a:pt x="6858" y="227075"/>
                  </a:lnTo>
                  <a:lnTo>
                    <a:pt x="0" y="230124"/>
                  </a:lnTo>
                  <a:lnTo>
                    <a:pt x="1318944" y="230124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234862" y="3547881"/>
              <a:ext cx="1318895" cy="230504"/>
            </a:xfrm>
            <a:custGeom>
              <a:avLst/>
              <a:gdLst/>
              <a:ahLst/>
              <a:cxnLst/>
              <a:rect l="l" t="t" r="r" b="b"/>
              <a:pathLst>
                <a:path w="1318895" h="230504">
                  <a:moveTo>
                    <a:pt x="0" y="230114"/>
                  </a:moveTo>
                  <a:lnTo>
                    <a:pt x="6824" y="227083"/>
                  </a:lnTo>
                  <a:lnTo>
                    <a:pt x="26629" y="211836"/>
                  </a:lnTo>
                  <a:lnTo>
                    <a:pt x="44924" y="205743"/>
                  </a:lnTo>
                  <a:lnTo>
                    <a:pt x="64729" y="190496"/>
                  </a:lnTo>
                  <a:lnTo>
                    <a:pt x="90638" y="184403"/>
                  </a:lnTo>
                  <a:lnTo>
                    <a:pt x="110458" y="169172"/>
                  </a:lnTo>
                  <a:lnTo>
                    <a:pt x="128738" y="163063"/>
                  </a:lnTo>
                  <a:lnTo>
                    <a:pt x="154647" y="147832"/>
                  </a:lnTo>
                  <a:lnTo>
                    <a:pt x="174467" y="141739"/>
                  </a:lnTo>
                  <a:lnTo>
                    <a:pt x="200376" y="126492"/>
                  </a:lnTo>
                  <a:lnTo>
                    <a:pt x="226284" y="120399"/>
                  </a:lnTo>
                  <a:lnTo>
                    <a:pt x="252193" y="112776"/>
                  </a:lnTo>
                  <a:lnTo>
                    <a:pt x="278102" y="99059"/>
                  </a:lnTo>
                  <a:lnTo>
                    <a:pt x="304010" y="91436"/>
                  </a:lnTo>
                  <a:lnTo>
                    <a:pt x="329904" y="77720"/>
                  </a:lnTo>
                  <a:lnTo>
                    <a:pt x="355813" y="70096"/>
                  </a:lnTo>
                  <a:lnTo>
                    <a:pt x="381722" y="62488"/>
                  </a:lnTo>
                  <a:lnTo>
                    <a:pt x="413733" y="56396"/>
                  </a:lnTo>
                  <a:lnTo>
                    <a:pt x="439642" y="41148"/>
                  </a:lnTo>
                  <a:lnTo>
                    <a:pt x="471639" y="35056"/>
                  </a:lnTo>
                  <a:lnTo>
                    <a:pt x="497548" y="27432"/>
                  </a:lnTo>
                  <a:lnTo>
                    <a:pt x="529559" y="19808"/>
                  </a:lnTo>
                  <a:lnTo>
                    <a:pt x="563082" y="6092"/>
                  </a:lnTo>
                  <a:lnTo>
                    <a:pt x="595094" y="0"/>
                  </a:lnTo>
                  <a:lnTo>
                    <a:pt x="1318869" y="230114"/>
                  </a:lnTo>
                </a:path>
              </a:pathLst>
            </a:custGeom>
            <a:ln w="707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392302" y="2176271"/>
              <a:ext cx="135890" cy="149860"/>
            </a:xfrm>
            <a:custGeom>
              <a:avLst/>
              <a:gdLst/>
              <a:ahLst/>
              <a:cxnLst/>
              <a:rect l="l" t="t" r="r" b="b"/>
              <a:pathLst>
                <a:path w="135889" h="149860">
                  <a:moveTo>
                    <a:pt x="135635" y="149351"/>
                  </a:moveTo>
                  <a:lnTo>
                    <a:pt x="135635" y="0"/>
                  </a:lnTo>
                  <a:lnTo>
                    <a:pt x="0" y="0"/>
                  </a:lnTo>
                  <a:lnTo>
                    <a:pt x="0" y="149351"/>
                  </a:lnTo>
                  <a:lnTo>
                    <a:pt x="135635" y="149351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392303" y="2176273"/>
              <a:ext cx="135890" cy="149860"/>
            </a:xfrm>
            <a:custGeom>
              <a:avLst/>
              <a:gdLst/>
              <a:ahLst/>
              <a:cxnLst/>
              <a:rect l="l" t="t" r="r" b="b"/>
              <a:pathLst>
                <a:path w="135889" h="149860">
                  <a:moveTo>
                    <a:pt x="0" y="0"/>
                  </a:moveTo>
                  <a:lnTo>
                    <a:pt x="135631" y="0"/>
                  </a:lnTo>
                  <a:lnTo>
                    <a:pt x="135631" y="149363"/>
                  </a:lnTo>
                  <a:lnTo>
                    <a:pt x="0" y="149363"/>
                  </a:lnTo>
                  <a:lnTo>
                    <a:pt x="0" y="0"/>
                  </a:lnTo>
                  <a:close/>
                </a:path>
              </a:pathLst>
            </a:custGeom>
            <a:ln w="674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485009" y="2176271"/>
              <a:ext cx="135890" cy="149860"/>
            </a:xfrm>
            <a:custGeom>
              <a:avLst/>
              <a:gdLst/>
              <a:ahLst/>
              <a:cxnLst/>
              <a:rect l="l" t="t" r="r" b="b"/>
              <a:pathLst>
                <a:path w="135889" h="149860">
                  <a:moveTo>
                    <a:pt x="135635" y="149351"/>
                  </a:moveTo>
                  <a:lnTo>
                    <a:pt x="135635" y="0"/>
                  </a:lnTo>
                  <a:lnTo>
                    <a:pt x="0" y="0"/>
                  </a:lnTo>
                  <a:lnTo>
                    <a:pt x="0" y="149351"/>
                  </a:lnTo>
                  <a:lnTo>
                    <a:pt x="135635" y="149351"/>
                  </a:lnTo>
                  <a:close/>
                </a:path>
              </a:pathLst>
            </a:custGeom>
            <a:solidFill>
              <a:srgbClr val="3265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485014" y="2176273"/>
              <a:ext cx="135890" cy="149860"/>
            </a:xfrm>
            <a:custGeom>
              <a:avLst/>
              <a:gdLst/>
              <a:ahLst/>
              <a:cxnLst/>
              <a:rect l="l" t="t" r="r" b="b"/>
              <a:pathLst>
                <a:path w="135889" h="149860">
                  <a:moveTo>
                    <a:pt x="0" y="0"/>
                  </a:moveTo>
                  <a:lnTo>
                    <a:pt x="135631" y="0"/>
                  </a:lnTo>
                  <a:lnTo>
                    <a:pt x="135631" y="149363"/>
                  </a:lnTo>
                  <a:lnTo>
                    <a:pt x="0" y="149363"/>
                  </a:lnTo>
                  <a:lnTo>
                    <a:pt x="0" y="0"/>
                  </a:lnTo>
                  <a:close/>
                </a:path>
              </a:pathLst>
            </a:custGeom>
            <a:ln w="674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3328294" y="2063496"/>
            <a:ext cx="2153920" cy="341630"/>
          </a:xfrm>
          <a:prstGeom prst="rect">
            <a:avLst/>
          </a:prstGeom>
          <a:ln w="7082">
            <a:solidFill>
              <a:srgbClr val="FFFFFF"/>
            </a:solidFill>
          </a:ln>
        </p:spPr>
        <p:txBody>
          <a:bodyPr vert="horz" wrap="square" lIns="0" tIns="27940" rIns="0" bIns="0" rtlCol="0">
            <a:spAutoFit/>
          </a:bodyPr>
          <a:lstStyle/>
          <a:p>
            <a:pPr marL="264795">
              <a:lnSpc>
                <a:spcPct val="100000"/>
              </a:lnSpc>
              <a:spcBef>
                <a:spcPts val="220"/>
              </a:spcBef>
              <a:tabLst>
                <a:tab pos="1357630" algn="l"/>
              </a:tabLst>
            </a:pPr>
            <a:r>
              <a:rPr sz="1900" spc="-105" dirty="0">
                <a:solidFill>
                  <a:srgbClr val="FFFFFF"/>
                </a:solidFill>
                <a:latin typeface="Helvetica"/>
                <a:cs typeface="Helvetica"/>
              </a:rPr>
              <a:t>Episodic	</a:t>
            </a:r>
            <a:r>
              <a:rPr sz="1900" spc="-95" dirty="0">
                <a:solidFill>
                  <a:srgbClr val="FFFFFF"/>
                </a:solidFill>
                <a:latin typeface="Helvetica"/>
                <a:cs typeface="Helvetica"/>
              </a:rPr>
              <a:t>Chronic</a:t>
            </a:r>
            <a:endParaRPr sz="1900">
              <a:latin typeface="Helvetica"/>
              <a:cs typeface="Helvetica"/>
            </a:endParaRPr>
          </a:p>
        </p:txBody>
      </p:sp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2668" y="3777995"/>
            <a:ext cx="9145523" cy="3428999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1081412" y="5674865"/>
            <a:ext cx="6004560" cy="126936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b="1" spc="-5" dirty="0">
                <a:solidFill>
                  <a:srgbClr val="FFFFFF"/>
                </a:solidFill>
                <a:latin typeface="Helvetica"/>
                <a:cs typeface="Helvetica"/>
              </a:rPr>
              <a:t>EPISODIC</a:t>
            </a:r>
            <a:r>
              <a:rPr sz="2400" b="1" spc="-45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Helvetica"/>
                <a:cs typeface="Helvetica"/>
              </a:rPr>
              <a:t>(n=59,</a:t>
            </a:r>
            <a:r>
              <a:rPr sz="2400" b="1" spc="-25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Helvetica"/>
                <a:cs typeface="Helvetica"/>
              </a:rPr>
              <a:t>44.4%)</a:t>
            </a:r>
            <a:endParaRPr sz="2400">
              <a:latin typeface="Helvetica"/>
              <a:cs typeface="Helvetica"/>
            </a:endParaRPr>
          </a:p>
          <a:p>
            <a:pPr marL="12700" marR="5080">
              <a:lnSpc>
                <a:spcPct val="100000"/>
              </a:lnSpc>
              <a:spcBef>
                <a:spcPts val="575"/>
              </a:spcBef>
            </a:pPr>
            <a:r>
              <a:rPr sz="2400" b="1" spc="-5" dirty="0">
                <a:solidFill>
                  <a:srgbClr val="FFFFFF"/>
                </a:solidFill>
                <a:latin typeface="Helvetica"/>
                <a:cs typeface="Helvetica"/>
              </a:rPr>
              <a:t>(episodes had </a:t>
            </a:r>
            <a:r>
              <a:rPr sz="2400" b="1" dirty="0">
                <a:solidFill>
                  <a:srgbClr val="FFFFFF"/>
                </a:solidFill>
                <a:latin typeface="Helvetica"/>
                <a:cs typeface="Helvetica"/>
              </a:rPr>
              <a:t>to </a:t>
            </a:r>
            <a:r>
              <a:rPr sz="2400" b="1" spc="-5" dirty="0">
                <a:solidFill>
                  <a:srgbClr val="FFFFFF"/>
                </a:solidFill>
                <a:latin typeface="Helvetica"/>
                <a:cs typeface="Helvetica"/>
              </a:rPr>
              <a:t>last at least </a:t>
            </a:r>
            <a:r>
              <a:rPr sz="2400" b="1" dirty="0">
                <a:solidFill>
                  <a:srgbClr val="FFFFFF"/>
                </a:solidFill>
                <a:latin typeface="Helvetica"/>
                <a:cs typeface="Helvetica"/>
              </a:rPr>
              <a:t>7 </a:t>
            </a:r>
            <a:r>
              <a:rPr sz="2400" b="1" spc="-10" dirty="0">
                <a:solidFill>
                  <a:srgbClr val="FFFFFF"/>
                </a:solidFill>
                <a:latin typeface="Helvetica"/>
                <a:cs typeface="Helvetica"/>
              </a:rPr>
              <a:t>days, </a:t>
            </a:r>
            <a:r>
              <a:rPr sz="2400" b="1" spc="5" dirty="0">
                <a:solidFill>
                  <a:srgbClr val="FFFFFF"/>
                </a:solidFill>
                <a:latin typeface="Helvetica"/>
                <a:cs typeface="Helvetica"/>
              </a:rPr>
              <a:t>with </a:t>
            </a:r>
            <a:r>
              <a:rPr sz="2400" b="1" spc="-655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Helvetica"/>
                <a:cs typeface="Helvetica"/>
              </a:rPr>
              <a:t>marked</a:t>
            </a:r>
            <a:r>
              <a:rPr sz="2400" b="1" spc="-1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400" b="1" dirty="0">
                <a:solidFill>
                  <a:srgbClr val="FFFFFF"/>
                </a:solidFill>
                <a:latin typeface="Helvetica"/>
                <a:cs typeface="Helvetica"/>
              </a:rPr>
              <a:t>worsening</a:t>
            </a:r>
            <a:r>
              <a:rPr sz="2400" b="1" spc="-55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Helvetica"/>
                <a:cs typeface="Helvetica"/>
              </a:rPr>
              <a:t>of</a:t>
            </a:r>
            <a:r>
              <a:rPr sz="2400" b="1" spc="-1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Helvetica"/>
                <a:cs typeface="Helvetica"/>
              </a:rPr>
              <a:t>the</a:t>
            </a:r>
            <a:r>
              <a:rPr sz="2400" b="1" spc="-15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Helvetica"/>
                <a:cs typeface="Helvetica"/>
              </a:rPr>
              <a:t>clinical</a:t>
            </a:r>
            <a:r>
              <a:rPr sz="2400" b="1" spc="-35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Helvetica"/>
                <a:cs typeface="Helvetica"/>
              </a:rPr>
              <a:t>picture)</a:t>
            </a:r>
            <a:endParaRPr sz="2400">
              <a:latin typeface="Helvetica"/>
              <a:cs typeface="Helvetica"/>
            </a:endParaRPr>
          </a:p>
        </p:txBody>
      </p:sp>
      <p:pic>
        <p:nvPicPr>
          <p:cNvPr id="19" name="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11085" y="3774467"/>
            <a:ext cx="4941772" cy="175051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0884" y="417068"/>
            <a:ext cx="54984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30" dirty="0">
                <a:solidFill>
                  <a:srgbClr val="FF0000"/>
                </a:solidFill>
                <a:latin typeface="Times New Roman"/>
                <a:cs typeface="Times New Roman"/>
              </a:rPr>
              <a:t>“Episodic”</a:t>
            </a:r>
            <a:r>
              <a:rPr sz="400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0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vs.</a:t>
            </a:r>
            <a:r>
              <a:rPr sz="40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000" b="1" spc="-60" dirty="0">
                <a:solidFill>
                  <a:srgbClr val="FF0000"/>
                </a:solidFill>
                <a:latin typeface="Times New Roman"/>
                <a:cs typeface="Times New Roman"/>
              </a:rPr>
              <a:t>“Chronic”</a:t>
            </a:r>
            <a:endParaRPr sz="40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2668" y="3777995"/>
            <a:ext cx="9145523" cy="3428999"/>
          </a:xfrm>
          <a:prstGeom prst="rect">
            <a:avLst/>
          </a:prstGeom>
        </p:spPr>
      </p:pic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09813" y="1171401"/>
          <a:ext cx="8729342" cy="34131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05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0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66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77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8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9240">
                        <a:lnSpc>
                          <a:spcPts val="2550"/>
                        </a:lnSpc>
                      </a:pPr>
                      <a:r>
                        <a:rPr sz="2400" b="1" spc="2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Episodic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3565">
                        <a:lnSpc>
                          <a:spcPts val="2550"/>
                        </a:lnSpc>
                      </a:pPr>
                      <a:r>
                        <a:rPr sz="2400" b="1" spc="-45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Chronic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37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92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400" b="1" spc="9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N=77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9845" marB="0"/>
                </a:tc>
                <a:tc>
                  <a:txBody>
                    <a:bodyPr/>
                    <a:lstStyle/>
                    <a:p>
                      <a:pPr marL="73660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400" b="1" spc="9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N=59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9845" marB="0"/>
                </a:tc>
                <a:tc>
                  <a:txBody>
                    <a:bodyPr/>
                    <a:lstStyle/>
                    <a:p>
                      <a:pPr marL="38798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400" b="1" spc="-5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b="1" spc="-2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10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2400" b="1" spc="-2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894" dirty="0">
                          <a:solidFill>
                            <a:srgbClr val="FFFF00"/>
                          </a:solidFill>
                          <a:latin typeface="Symbol"/>
                          <a:cs typeface="Symbol"/>
                        </a:rPr>
                        <a:t></a:t>
                      </a:r>
                      <a:r>
                        <a:rPr sz="2400" b="1" spc="-894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3020" marB="0"/>
                </a:tc>
                <a:tc>
                  <a:txBody>
                    <a:bodyPr/>
                    <a:lstStyle/>
                    <a:p>
                      <a:pPr marL="489584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400" b="1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984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2400" b="1" spc="-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Mean</a:t>
                      </a:r>
                      <a:r>
                        <a:rPr sz="2400" b="1" spc="-4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age</a:t>
                      </a:r>
                      <a:r>
                        <a:rPr sz="2400" b="1" spc="-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3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(sd)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L="217804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2400" b="1" spc="-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14.5</a:t>
                      </a:r>
                      <a:r>
                        <a:rPr sz="2400" b="1" spc="-4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(2.5)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R="349250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2400" b="1" spc="-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12.3</a:t>
                      </a:r>
                      <a:r>
                        <a:rPr sz="2400" b="1" spc="-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(2.9)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L="40322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2400" b="1" spc="-5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4.82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2400" b="1" spc="-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.000*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23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Age</a:t>
                      </a:r>
                      <a:r>
                        <a:rPr sz="2400" b="1" spc="-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24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onset</a:t>
                      </a:r>
                      <a:r>
                        <a:rPr sz="2400" b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3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(sd)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32639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11.</a:t>
                      </a:r>
                      <a:r>
                        <a:rPr sz="24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24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24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9)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50736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u="heavy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2400" b="1" u="heavy" spc="-45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cs typeface="Times New Roman"/>
                        </a:rPr>
                        <a:t>8.4</a:t>
                      </a:r>
                      <a:r>
                        <a:rPr sz="2400" b="1" u="heavy" spc="-35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u="heavy" spc="-10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cs typeface="Times New Roman"/>
                        </a:rPr>
                        <a:t>(2.9)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43434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spc="-5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5.29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spc="-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.000*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78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Males,</a:t>
                      </a:r>
                      <a:r>
                        <a:rPr sz="2400" b="1" spc="-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4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1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(%)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23558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7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49</a:t>
                      </a:r>
                      <a:r>
                        <a:rPr sz="24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(63.6)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33147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7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32</a:t>
                      </a:r>
                      <a:r>
                        <a:rPr sz="2400" b="1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(54.2)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422909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1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1.23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18986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.268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78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7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CGI-S</a:t>
                      </a:r>
                      <a:r>
                        <a:rPr sz="24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(baseline)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36957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1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5.17</a:t>
                      </a:r>
                      <a:r>
                        <a:rPr sz="2400" b="1" spc="-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(1)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40830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1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5.14</a:t>
                      </a:r>
                      <a:r>
                        <a:rPr sz="2400" b="1" spc="-3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(.7)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.22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.845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78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10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C-GAS</a:t>
                      </a:r>
                      <a:r>
                        <a:rPr sz="24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(baseline)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29654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42.5</a:t>
                      </a:r>
                      <a:r>
                        <a:rPr sz="24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(8.8)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34988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1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41.3</a:t>
                      </a:r>
                      <a:r>
                        <a:rPr sz="24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(5.8)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55499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.86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20320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9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.391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4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CGI-I</a:t>
                      </a:r>
                      <a:r>
                        <a:rPr sz="2400" b="1" spc="-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(6 </a:t>
                      </a:r>
                      <a:r>
                        <a:rPr sz="2400" b="1" spc="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months)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31496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9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2.21</a:t>
                      </a:r>
                      <a:r>
                        <a:rPr sz="2400" b="1" spc="-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(.6)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41402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5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2.73</a:t>
                      </a:r>
                      <a:r>
                        <a:rPr sz="2400" b="1" spc="-4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(.7)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33909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8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-4.71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5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.000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929012" y="5066789"/>
            <a:ext cx="29210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45" dirty="0">
                <a:solidFill>
                  <a:srgbClr val="FF0000"/>
                </a:solidFill>
                <a:latin typeface="Times New Roman"/>
                <a:cs typeface="Times New Roman"/>
              </a:rPr>
              <a:t>Prevalent</a:t>
            </a:r>
            <a:r>
              <a:rPr sz="24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20" dirty="0">
                <a:solidFill>
                  <a:srgbClr val="FF0000"/>
                </a:solidFill>
                <a:latin typeface="Times New Roman"/>
                <a:cs typeface="Times New Roman"/>
              </a:rPr>
              <a:t>mood,</a:t>
            </a:r>
            <a:r>
              <a:rPr sz="24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n </a:t>
            </a:r>
            <a:r>
              <a:rPr sz="2400" b="1" spc="-100" dirty="0">
                <a:solidFill>
                  <a:srgbClr val="FF0000"/>
                </a:solidFill>
                <a:latin typeface="Times New Roman"/>
                <a:cs typeface="Times New Roman"/>
              </a:rPr>
              <a:t>(%)</a:t>
            </a:r>
            <a:endParaRPr sz="24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213238" y="5560520"/>
          <a:ext cx="8333740" cy="7810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31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7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3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4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5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31750">
                        <a:lnSpc>
                          <a:spcPts val="2550"/>
                        </a:lnSpc>
                      </a:pPr>
                      <a:r>
                        <a:rPr sz="24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Euphoria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5140">
                        <a:lnSpc>
                          <a:spcPts val="2550"/>
                        </a:lnSpc>
                      </a:pPr>
                      <a:r>
                        <a:rPr sz="2400" b="1" u="heavy" spc="-75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cs typeface="Times New Roman"/>
                        </a:rPr>
                        <a:t>50</a:t>
                      </a:r>
                      <a:r>
                        <a:rPr sz="2400" b="1" u="heavy" spc="-50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u="heavy" spc="-20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cs typeface="Times New Roman"/>
                        </a:rPr>
                        <a:t>(64.9)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74015" algn="r">
                        <a:lnSpc>
                          <a:spcPts val="2550"/>
                        </a:lnSpc>
                      </a:pPr>
                      <a:r>
                        <a:rPr sz="2400" b="1" spc="-7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25</a:t>
                      </a:r>
                      <a:r>
                        <a:rPr sz="2400" b="1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(42.4</a:t>
                      </a:r>
                      <a:r>
                        <a:rPr sz="2400" b="1" spc="-20" dirty="0">
                          <a:solidFill>
                            <a:srgbClr val="FFFF00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6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Irritability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48514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7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27</a:t>
                      </a:r>
                      <a:r>
                        <a:rPr sz="2400" b="1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(35.1)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37211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u="heavy" spc="-75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cs typeface="Times New Roman"/>
                        </a:rPr>
                        <a:t>34</a:t>
                      </a:r>
                      <a:r>
                        <a:rPr sz="2400" b="1" u="heavy" spc="-40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u="heavy" spc="-20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cs typeface="Times New Roman"/>
                        </a:rPr>
                        <a:t>(57.6)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3797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6.87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26606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.009*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5501015" y="6825484"/>
            <a:ext cx="42697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FF00"/>
                </a:solidFill>
                <a:latin typeface="Times New Roman"/>
                <a:cs typeface="Times New Roman"/>
              </a:rPr>
              <a:t>Masi</a:t>
            </a:r>
            <a:r>
              <a:rPr sz="2400" b="1" spc="-3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00"/>
                </a:solidFill>
                <a:latin typeface="Times New Roman"/>
                <a:cs typeface="Times New Roman"/>
              </a:rPr>
              <a:t>et</a:t>
            </a:r>
            <a:r>
              <a:rPr sz="2400" b="1" spc="-1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00"/>
                </a:solidFill>
                <a:latin typeface="Times New Roman"/>
                <a:cs typeface="Times New Roman"/>
              </a:rPr>
              <a:t>al.,</a:t>
            </a:r>
            <a:r>
              <a:rPr sz="2400" b="1" spc="-2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Biol</a:t>
            </a:r>
            <a:r>
              <a:rPr sz="2400" b="1" spc="-2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Psychiatry,</a:t>
            </a:r>
            <a:r>
              <a:rPr sz="2400" b="1" spc="-3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00"/>
                </a:solidFill>
                <a:latin typeface="Times New Roman"/>
                <a:cs typeface="Times New Roman"/>
              </a:rPr>
              <a:t>2006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64496" y="264668"/>
            <a:ext cx="54965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30" dirty="0">
                <a:solidFill>
                  <a:srgbClr val="FF0000"/>
                </a:solidFill>
                <a:latin typeface="Times New Roman"/>
                <a:cs typeface="Times New Roman"/>
              </a:rPr>
              <a:t>“Episodic”</a:t>
            </a:r>
            <a:r>
              <a:rPr sz="400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0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vs.</a:t>
            </a:r>
            <a:r>
              <a:rPr sz="40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000" b="1" spc="-60" dirty="0">
                <a:solidFill>
                  <a:srgbClr val="FF0000"/>
                </a:solidFill>
                <a:latin typeface="Times New Roman"/>
                <a:cs typeface="Times New Roman"/>
              </a:rPr>
              <a:t>“Chronic”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53190" y="883411"/>
            <a:ext cx="2584450" cy="918844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2400" b="1" spc="-45" dirty="0">
                <a:solidFill>
                  <a:srgbClr val="FFFF00"/>
                </a:solidFill>
                <a:latin typeface="Times New Roman"/>
                <a:cs typeface="Times New Roman"/>
              </a:rPr>
              <a:t>Chronic</a:t>
            </a:r>
            <a:endParaRPr sz="2400">
              <a:latin typeface="Times New Roman"/>
              <a:cs typeface="Times New Roman"/>
            </a:endParaRPr>
          </a:p>
          <a:p>
            <a:pPr marL="163830">
              <a:lnSpc>
                <a:spcPct val="100000"/>
              </a:lnSpc>
              <a:spcBef>
                <a:spcPts val="635"/>
              </a:spcBef>
              <a:tabLst>
                <a:tab pos="1749425" algn="l"/>
              </a:tabLst>
            </a:pPr>
            <a:r>
              <a:rPr sz="2400" b="1" spc="90" dirty="0">
                <a:solidFill>
                  <a:srgbClr val="FFFF00"/>
                </a:solidFill>
                <a:latin typeface="Times New Roman"/>
                <a:cs typeface="Times New Roman"/>
              </a:rPr>
              <a:t>N=59</a:t>
            </a:r>
            <a:r>
              <a:rPr sz="2400" spc="90" dirty="0">
                <a:solidFill>
                  <a:srgbClr val="FFFF00"/>
                </a:solidFill>
                <a:latin typeface="Times New Roman"/>
                <a:cs typeface="Times New Roman"/>
              </a:rPr>
              <a:t>	</a:t>
            </a:r>
            <a:r>
              <a:rPr sz="2400" b="1" spc="-50" dirty="0">
                <a:solidFill>
                  <a:srgbClr val="FFFF00"/>
                </a:solidFill>
                <a:latin typeface="Times New Roman"/>
                <a:cs typeface="Times New Roman"/>
              </a:rPr>
              <a:t>t</a:t>
            </a:r>
            <a:r>
              <a:rPr sz="2400" b="1" spc="-2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b="1" spc="-100" dirty="0">
                <a:solidFill>
                  <a:srgbClr val="FFFF00"/>
                </a:solidFill>
                <a:latin typeface="Times New Roman"/>
                <a:cs typeface="Times New Roman"/>
              </a:rPr>
              <a:t>or</a:t>
            </a:r>
            <a:r>
              <a:rPr sz="2400" b="1" spc="-2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spc="-1170" dirty="0">
                <a:solidFill>
                  <a:srgbClr val="FFFF00"/>
                </a:solidFill>
                <a:latin typeface="Symbol"/>
                <a:cs typeface="Symbol"/>
              </a:rPr>
              <a:t></a:t>
            </a:r>
            <a:r>
              <a:rPr sz="2400" b="1" spc="-1170" dirty="0">
                <a:solidFill>
                  <a:srgbClr val="FFFF00"/>
                </a:solidFill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18838" y="1407667"/>
            <a:ext cx="1943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81412" y="886459"/>
            <a:ext cx="3918585" cy="1346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55900" marR="5080">
              <a:lnSpc>
                <a:spcPct val="121200"/>
              </a:lnSpc>
              <a:spcBef>
                <a:spcPts val="100"/>
              </a:spcBef>
            </a:pPr>
            <a:r>
              <a:rPr sz="2400" b="1" spc="95" dirty="0">
                <a:solidFill>
                  <a:srgbClr val="FFFF00"/>
                </a:solidFill>
                <a:latin typeface="Times New Roman"/>
                <a:cs typeface="Times New Roman"/>
              </a:rPr>
              <a:t>E</a:t>
            </a:r>
            <a:r>
              <a:rPr sz="2400" b="1" spc="-15" dirty="0">
                <a:solidFill>
                  <a:srgbClr val="FFFF00"/>
                </a:solidFill>
                <a:latin typeface="Times New Roman"/>
                <a:cs typeface="Times New Roman"/>
              </a:rPr>
              <a:t>p</a:t>
            </a:r>
            <a:r>
              <a:rPr sz="2400" b="1" dirty="0">
                <a:solidFill>
                  <a:srgbClr val="FFFF00"/>
                </a:solidFill>
                <a:latin typeface="Times New Roman"/>
                <a:cs typeface="Times New Roman"/>
              </a:rPr>
              <a:t>i</a:t>
            </a:r>
            <a:r>
              <a:rPr sz="2400" b="1" spc="60" dirty="0">
                <a:solidFill>
                  <a:srgbClr val="FFFF00"/>
                </a:solidFill>
                <a:latin typeface="Times New Roman"/>
                <a:cs typeface="Times New Roman"/>
              </a:rPr>
              <a:t>s</a:t>
            </a:r>
            <a:r>
              <a:rPr sz="2400" b="1" spc="45" dirty="0">
                <a:solidFill>
                  <a:srgbClr val="FFFF00"/>
                </a:solidFill>
                <a:latin typeface="Times New Roman"/>
                <a:cs typeface="Times New Roman"/>
              </a:rPr>
              <a:t>o</a:t>
            </a:r>
            <a:r>
              <a:rPr sz="2400" b="1" spc="-20" dirty="0">
                <a:solidFill>
                  <a:srgbClr val="FFFF00"/>
                </a:solidFill>
                <a:latin typeface="Times New Roman"/>
                <a:cs typeface="Times New Roman"/>
              </a:rPr>
              <a:t>d</a:t>
            </a:r>
            <a:r>
              <a:rPr sz="2400" b="1" dirty="0">
                <a:solidFill>
                  <a:srgbClr val="FFFF00"/>
                </a:solidFill>
                <a:latin typeface="Times New Roman"/>
                <a:cs typeface="Times New Roman"/>
              </a:rPr>
              <a:t>i</a:t>
            </a:r>
            <a:r>
              <a:rPr sz="2400" b="1" spc="45" dirty="0">
                <a:solidFill>
                  <a:srgbClr val="FFFF00"/>
                </a:solidFill>
                <a:latin typeface="Times New Roman"/>
                <a:cs typeface="Times New Roman"/>
              </a:rPr>
              <a:t>c </a:t>
            </a:r>
            <a:r>
              <a:rPr sz="2400" spc="3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b="1" spc="90" dirty="0">
                <a:solidFill>
                  <a:srgbClr val="FFFF00"/>
                </a:solidFill>
                <a:latin typeface="Times New Roman"/>
                <a:cs typeface="Times New Roman"/>
              </a:rPr>
              <a:t>N=77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2400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Lifetime</a:t>
            </a:r>
            <a:r>
              <a:rPr sz="2400" b="1" u="heavy" spc="-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comorbidity,</a:t>
            </a:r>
            <a:r>
              <a:rPr sz="2400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n</a:t>
            </a:r>
            <a:r>
              <a:rPr sz="2400" b="1" u="heavy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1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(%)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2668" y="3777995"/>
            <a:ext cx="9145523" cy="3428999"/>
          </a:xfrm>
          <a:prstGeom prst="rect">
            <a:avLst/>
          </a:prstGeom>
        </p:spPr>
      </p:pic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062213" y="2335737"/>
          <a:ext cx="8341994" cy="42913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78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7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3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7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7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31750">
                        <a:lnSpc>
                          <a:spcPts val="2550"/>
                        </a:lnSpc>
                      </a:pPr>
                      <a:r>
                        <a:rPr sz="24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Social</a:t>
                      </a:r>
                      <a:r>
                        <a:rPr sz="24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Phobia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88620" algn="r">
                        <a:lnSpc>
                          <a:spcPts val="2550"/>
                        </a:lnSpc>
                      </a:pPr>
                      <a:r>
                        <a:rPr sz="2400" b="1" spc="-7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22</a:t>
                      </a:r>
                      <a:r>
                        <a:rPr sz="2400" b="1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(28.6)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21640">
                        <a:lnSpc>
                          <a:spcPts val="2550"/>
                        </a:lnSpc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4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1.1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5295">
                        <a:lnSpc>
                          <a:spcPts val="2550"/>
                        </a:lnSpc>
                      </a:pPr>
                      <a:r>
                        <a:rPr sz="2400" b="1" spc="-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.98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3215">
                        <a:lnSpc>
                          <a:spcPts val="2550"/>
                        </a:lnSpc>
                      </a:pPr>
                      <a:r>
                        <a:rPr sz="2400" b="1" spc="-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.323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78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Panic</a:t>
                      </a:r>
                      <a:r>
                        <a:rPr sz="2400" b="1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Disorder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43053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3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20(26.0)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42227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4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(20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4)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50038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.59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.442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78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Separation </a:t>
                      </a:r>
                      <a:r>
                        <a:rPr sz="2400" b="1" spc="-3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Anxiety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24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(22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.1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42227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4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9)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476884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.55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34671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.457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78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Obsess-Comp</a:t>
                      </a:r>
                      <a:r>
                        <a:rPr sz="24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Dis.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7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39</a:t>
                      </a:r>
                      <a:r>
                        <a:rPr sz="2400" b="1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(50.6)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43434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21</a:t>
                      </a:r>
                      <a:r>
                        <a:rPr sz="24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(35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6)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35941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3.07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37274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.078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78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Gener. Anx.</a:t>
                      </a:r>
                      <a:r>
                        <a:rPr sz="24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6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Dis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40386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7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24</a:t>
                      </a:r>
                      <a:r>
                        <a:rPr sz="24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(31.2)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42227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21</a:t>
                      </a:r>
                      <a:r>
                        <a:rPr sz="24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(35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6)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49974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.29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36957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5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.586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78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8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ADHD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4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2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4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24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9)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43116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u="heavy" spc="-35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cs typeface="Times New Roman"/>
                        </a:rPr>
                        <a:t>23(39.0)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37909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5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8.38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.004*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78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1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ODD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432434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4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2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4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4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24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24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39624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u="heavy" spc="-35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cs typeface="Times New Roman"/>
                        </a:rPr>
                        <a:t>20(33.9)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34417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5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4.40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5905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.036*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78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Conduct</a:t>
                      </a:r>
                      <a:r>
                        <a:rPr sz="2400" b="1" spc="-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5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Dis.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23304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7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2400" b="1" spc="-4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4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(9.1)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47498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u="heavy" spc="-55" dirty="0">
                          <a:solidFill>
                            <a:srgbClr val="FF000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Times New Roman"/>
                          <a:cs typeface="Times New Roman"/>
                        </a:rPr>
                        <a:t>14(23.7)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32448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5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5.48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8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.019*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878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3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Anxiety </a:t>
                      </a:r>
                      <a:r>
                        <a:rPr sz="2400" b="1" spc="6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Dis</a:t>
                      </a:r>
                      <a:r>
                        <a:rPr sz="24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(tot)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10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1.6</a:t>
                      </a:r>
                      <a:r>
                        <a:rPr sz="2400" b="1" spc="-3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(1.2)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42227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10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1.3</a:t>
                      </a:r>
                      <a:r>
                        <a:rPr sz="2400" b="1" spc="-3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(1.6)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33845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1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1.38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40322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1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.168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Extern.</a:t>
                      </a:r>
                      <a:r>
                        <a:rPr sz="2400" b="1" spc="-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6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Dis</a:t>
                      </a:r>
                      <a:r>
                        <a:rPr sz="2400" b="1" spc="-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(tot)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0.4(0.4)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42227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10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1.0</a:t>
                      </a:r>
                      <a:r>
                        <a:rPr sz="2400" b="1" spc="-3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4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(1.6)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33845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5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4.36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b="1" spc="-5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.000*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4739015" y="6683753"/>
            <a:ext cx="42697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FF00"/>
                </a:solidFill>
                <a:latin typeface="Times New Roman"/>
                <a:cs typeface="Times New Roman"/>
              </a:rPr>
              <a:t>Masi</a:t>
            </a:r>
            <a:r>
              <a:rPr sz="2400" b="1" spc="-3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00"/>
                </a:solidFill>
                <a:latin typeface="Times New Roman"/>
                <a:cs typeface="Times New Roman"/>
              </a:rPr>
              <a:t>et</a:t>
            </a:r>
            <a:r>
              <a:rPr sz="2400" b="1" spc="-2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00"/>
                </a:solidFill>
                <a:latin typeface="Times New Roman"/>
                <a:cs typeface="Times New Roman"/>
              </a:rPr>
              <a:t>al.,</a:t>
            </a:r>
            <a:r>
              <a:rPr sz="2400" b="1" spc="-2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Biol</a:t>
            </a:r>
            <a:r>
              <a:rPr sz="2400" b="1" spc="-2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Psychiatry,</a:t>
            </a:r>
            <a:r>
              <a:rPr sz="2400" b="1" spc="-3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00"/>
                </a:solidFill>
                <a:latin typeface="Times New Roman"/>
                <a:cs typeface="Times New Roman"/>
              </a:rPr>
              <a:t>2006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1412" y="322579"/>
            <a:ext cx="8458835" cy="89408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 marR="5080">
              <a:lnSpc>
                <a:spcPts val="3240"/>
              </a:lnSpc>
              <a:spcBef>
                <a:spcPts val="505"/>
              </a:spcBef>
            </a:pPr>
            <a:r>
              <a:rPr sz="3000" b="1" spc="-10" dirty="0">
                <a:latin typeface="Times New Roman"/>
                <a:cs typeface="Times New Roman"/>
              </a:rPr>
              <a:t>Predictors</a:t>
            </a:r>
            <a:r>
              <a:rPr sz="3000" b="1" spc="15" dirty="0">
                <a:latin typeface="Times New Roman"/>
                <a:cs typeface="Times New Roman"/>
              </a:rPr>
              <a:t> </a:t>
            </a:r>
            <a:r>
              <a:rPr sz="3000" b="1" dirty="0">
                <a:latin typeface="Times New Roman"/>
                <a:cs typeface="Times New Roman"/>
              </a:rPr>
              <a:t>of</a:t>
            </a:r>
            <a:r>
              <a:rPr sz="3000" b="1" spc="-10" dirty="0">
                <a:latin typeface="Times New Roman"/>
                <a:cs typeface="Times New Roman"/>
              </a:rPr>
              <a:t> treatment</a:t>
            </a:r>
            <a:r>
              <a:rPr sz="3000" b="1" spc="25" dirty="0">
                <a:latin typeface="Times New Roman"/>
                <a:cs typeface="Times New Roman"/>
              </a:rPr>
              <a:t> </a:t>
            </a:r>
            <a:r>
              <a:rPr sz="3000" b="1" spc="-10" dirty="0">
                <a:latin typeface="Times New Roman"/>
                <a:cs typeface="Times New Roman"/>
              </a:rPr>
              <a:t>response </a:t>
            </a:r>
            <a:r>
              <a:rPr sz="3000" b="1" spc="-5" dirty="0">
                <a:latin typeface="Times New Roman"/>
                <a:cs typeface="Times New Roman"/>
              </a:rPr>
              <a:t>in</a:t>
            </a:r>
            <a:r>
              <a:rPr sz="3000" b="1" spc="5" dirty="0">
                <a:latin typeface="Times New Roman"/>
                <a:cs typeface="Times New Roman"/>
              </a:rPr>
              <a:t> </a:t>
            </a:r>
            <a:r>
              <a:rPr sz="3000" b="1" spc="-5" dirty="0">
                <a:latin typeface="Times New Roman"/>
                <a:cs typeface="Times New Roman"/>
              </a:rPr>
              <a:t>bipolar</a:t>
            </a:r>
            <a:r>
              <a:rPr sz="3000" b="1" spc="-45" dirty="0">
                <a:latin typeface="Times New Roman"/>
                <a:cs typeface="Times New Roman"/>
              </a:rPr>
              <a:t> </a:t>
            </a:r>
            <a:r>
              <a:rPr sz="3000" b="1" spc="-10" dirty="0">
                <a:latin typeface="Times New Roman"/>
                <a:cs typeface="Times New Roman"/>
              </a:rPr>
              <a:t>children </a:t>
            </a:r>
            <a:r>
              <a:rPr sz="3000" b="1" spc="-735" dirty="0">
                <a:latin typeface="Times New Roman"/>
                <a:cs typeface="Times New Roman"/>
              </a:rPr>
              <a:t> </a:t>
            </a:r>
            <a:r>
              <a:rPr sz="3000" b="1" dirty="0">
                <a:latin typeface="Times New Roman"/>
                <a:cs typeface="Times New Roman"/>
              </a:rPr>
              <a:t>and</a:t>
            </a:r>
            <a:r>
              <a:rPr sz="3000" b="1" spc="-25" dirty="0">
                <a:latin typeface="Times New Roman"/>
                <a:cs typeface="Times New Roman"/>
              </a:rPr>
              <a:t> </a:t>
            </a:r>
            <a:r>
              <a:rPr sz="3000" b="1" spc="-5" dirty="0">
                <a:latin typeface="Times New Roman"/>
                <a:cs typeface="Times New Roman"/>
              </a:rPr>
              <a:t>adolescents</a:t>
            </a:r>
            <a:r>
              <a:rPr sz="3000" b="1" dirty="0">
                <a:latin typeface="Times New Roman"/>
                <a:cs typeface="Times New Roman"/>
              </a:rPr>
              <a:t> </a:t>
            </a:r>
            <a:r>
              <a:rPr sz="3000" b="1" spc="-5" dirty="0">
                <a:latin typeface="Times New Roman"/>
                <a:cs typeface="Times New Roman"/>
              </a:rPr>
              <a:t>with</a:t>
            </a:r>
            <a:r>
              <a:rPr sz="3000" b="1" spc="5" dirty="0">
                <a:latin typeface="Times New Roman"/>
                <a:cs typeface="Times New Roman"/>
              </a:rPr>
              <a:t> </a:t>
            </a:r>
            <a:r>
              <a:rPr sz="3000" b="1" spc="-5" dirty="0">
                <a:latin typeface="Times New Roman"/>
                <a:cs typeface="Times New Roman"/>
              </a:rPr>
              <a:t>manic</a:t>
            </a:r>
            <a:r>
              <a:rPr sz="3000" b="1" spc="5" dirty="0">
                <a:latin typeface="Times New Roman"/>
                <a:cs typeface="Times New Roman"/>
              </a:rPr>
              <a:t> </a:t>
            </a:r>
            <a:r>
              <a:rPr sz="3000" b="1" dirty="0">
                <a:latin typeface="Times New Roman"/>
                <a:cs typeface="Times New Roman"/>
              </a:rPr>
              <a:t>or</a:t>
            </a:r>
            <a:r>
              <a:rPr sz="3000" b="1" spc="-45" dirty="0">
                <a:latin typeface="Times New Roman"/>
                <a:cs typeface="Times New Roman"/>
              </a:rPr>
              <a:t> </a:t>
            </a:r>
            <a:r>
              <a:rPr sz="3000" b="1" spc="-5" dirty="0">
                <a:latin typeface="Times New Roman"/>
                <a:cs typeface="Times New Roman"/>
              </a:rPr>
              <a:t>mixed</a:t>
            </a:r>
            <a:r>
              <a:rPr sz="3000" b="1" spc="15" dirty="0">
                <a:latin typeface="Times New Roman"/>
                <a:cs typeface="Times New Roman"/>
              </a:rPr>
              <a:t> </a:t>
            </a:r>
            <a:r>
              <a:rPr sz="3000" b="1" spc="-5" dirty="0">
                <a:latin typeface="Times New Roman"/>
                <a:cs typeface="Times New Roman"/>
              </a:rPr>
              <a:t>episode.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38673" y="1436623"/>
            <a:ext cx="3138805" cy="14757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025"/>
              </a:lnSpc>
              <a:spcBef>
                <a:spcPts val="95"/>
              </a:spcBef>
            </a:pP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Odd</a:t>
            </a:r>
            <a:r>
              <a:rPr sz="28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Ratio</a:t>
            </a:r>
            <a:r>
              <a:rPr sz="28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(CI</a:t>
            </a:r>
            <a:r>
              <a:rPr sz="28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95%)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ts val="2690"/>
              </a:lnSpc>
            </a:pP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3.36</a:t>
            </a:r>
            <a:r>
              <a:rPr sz="2800" spc="-9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(2.20-4.52)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ts val="2690"/>
              </a:lnSpc>
            </a:pP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2.30</a:t>
            </a:r>
            <a:r>
              <a:rPr sz="2800" spc="-9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(1.24-3.26)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ts val="3025"/>
              </a:lnSpc>
            </a:pP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2.31</a:t>
            </a:r>
            <a:r>
              <a:rPr sz="2800" spc="-9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(1.33-3.29)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96279" y="1436623"/>
            <a:ext cx="669925" cy="14757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4455" algn="ctr">
              <a:lnSpc>
                <a:spcPts val="3025"/>
              </a:lnSpc>
              <a:spcBef>
                <a:spcPts val="95"/>
              </a:spcBef>
            </a:pP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ts val="2690"/>
              </a:lnSpc>
            </a:pP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&lt;.01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ts val="2690"/>
              </a:lnSpc>
            </a:pP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&lt;.05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ts val="3025"/>
              </a:lnSpc>
            </a:pP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&lt;.05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2668" y="3777995"/>
            <a:ext cx="9145523" cy="342899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081412" y="1436623"/>
            <a:ext cx="3341370" cy="2697480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765"/>
              </a:spcBef>
              <a:tabLst>
                <a:tab pos="1617345" algn="l"/>
              </a:tabLst>
            </a:pPr>
            <a:r>
              <a:rPr sz="28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Variables	</a:t>
            </a: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8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equation </a:t>
            </a:r>
            <a:r>
              <a:rPr sz="2800" b="1" spc="-6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Conduct Disorders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Times New Roman"/>
                <a:cs typeface="Times New Roman"/>
              </a:rPr>
              <a:t>ADHD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ts val="2690"/>
              </a:lnSpc>
            </a:pPr>
            <a:r>
              <a:rPr sz="2800" spc="-10" dirty="0">
                <a:solidFill>
                  <a:srgbClr val="FF0000"/>
                </a:solidFill>
                <a:latin typeface="Times New Roman"/>
                <a:cs typeface="Times New Roman"/>
              </a:rPr>
              <a:t>CGI</a:t>
            </a:r>
            <a:r>
              <a:rPr sz="28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Severity</a:t>
            </a:r>
            <a:r>
              <a:rPr sz="28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Baseline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ts val="2590"/>
              </a:lnSpc>
              <a:spcBef>
                <a:spcPts val="2130"/>
              </a:spcBef>
            </a:pPr>
            <a:r>
              <a:rPr sz="2400" b="1" spc="-30" dirty="0">
                <a:solidFill>
                  <a:srgbClr val="FFFF00"/>
                </a:solidFill>
                <a:latin typeface="Times New Roman"/>
                <a:cs typeface="Times New Roman"/>
              </a:rPr>
              <a:t>Variables</a:t>
            </a:r>
            <a:r>
              <a:rPr sz="2400" b="1" spc="-4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not</a:t>
            </a:r>
            <a:r>
              <a:rPr sz="24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00"/>
                </a:solidFill>
                <a:latin typeface="Times New Roman"/>
                <a:cs typeface="Times New Roman"/>
              </a:rPr>
              <a:t>in</a:t>
            </a:r>
            <a:r>
              <a:rPr sz="2400" b="1" spc="-2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equation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305"/>
              </a:lnSpc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Gender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590"/>
              </a:lnSpc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Age</a:t>
            </a:r>
            <a:r>
              <a:rPr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at</a:t>
            </a:r>
            <a:r>
              <a:rPr sz="24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Onset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81412" y="4035042"/>
            <a:ext cx="8311515" cy="3025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59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Age</a:t>
            </a:r>
            <a:endParaRPr sz="2400">
              <a:latin typeface="Times New Roman"/>
              <a:cs typeface="Times New Roman"/>
            </a:endParaRPr>
          </a:p>
          <a:p>
            <a:pPr marL="12700" marR="4363720">
              <a:lnSpc>
                <a:spcPct val="80000"/>
              </a:lnSpc>
              <a:spcBef>
                <a:spcPts val="285"/>
              </a:spcBef>
            </a:pP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Obsessive Compulsive Disorder </a:t>
            </a:r>
            <a:r>
              <a:rPr sz="2400" spc="-58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Social</a:t>
            </a:r>
            <a:r>
              <a:rPr sz="2400" spc="-4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Phobia</a:t>
            </a:r>
            <a:endParaRPr sz="2400">
              <a:latin typeface="Times New Roman"/>
              <a:cs typeface="Times New Roman"/>
            </a:endParaRPr>
          </a:p>
          <a:p>
            <a:pPr marL="12700" marR="5948680">
              <a:lnSpc>
                <a:spcPct val="80000"/>
              </a:lnSpc>
            </a:pP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Panic Disorder 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S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eparation</a:t>
            </a:r>
            <a:r>
              <a:rPr sz="2400" spc="-18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A</a:t>
            </a:r>
            <a:r>
              <a:rPr sz="2400" dirty="0">
                <a:solidFill>
                  <a:srgbClr val="FFFF00"/>
                </a:solidFill>
                <a:latin typeface="Times New Roman"/>
                <a:cs typeface="Times New Roman"/>
              </a:rPr>
              <a:t>nxiety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305"/>
              </a:lnSpc>
            </a:pP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Generalized</a:t>
            </a:r>
            <a:r>
              <a:rPr sz="2400" spc="-18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Anxiety</a:t>
            </a:r>
            <a:r>
              <a:rPr sz="2400" spc="-2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Times New Roman"/>
                <a:cs typeface="Times New Roman"/>
              </a:rPr>
              <a:t>Disorder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610"/>
              </a:lnSpc>
              <a:spcBef>
                <a:spcPts val="1730"/>
              </a:spcBef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(Stepwise</a:t>
            </a:r>
            <a:r>
              <a:rPr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logistic</a:t>
            </a:r>
            <a:r>
              <a:rPr sz="24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regression,</a:t>
            </a:r>
            <a:r>
              <a:rPr sz="24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Backward</a:t>
            </a:r>
            <a:r>
              <a:rPr sz="24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procedure)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305"/>
              </a:lnSpc>
            </a:pP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Model</a:t>
            </a:r>
            <a:r>
              <a:rPr sz="24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95" dirty="0">
                <a:solidFill>
                  <a:srgbClr val="FFFFFF"/>
                </a:solidFill>
                <a:latin typeface="Symbol"/>
                <a:cs typeface="Symbol"/>
              </a:rPr>
              <a:t></a:t>
            </a:r>
            <a:r>
              <a:rPr sz="2400" b="1" spc="-95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r>
              <a:rPr sz="24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=14.1,</a:t>
            </a:r>
            <a:r>
              <a:rPr sz="2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p=</a:t>
            </a:r>
            <a:r>
              <a:rPr sz="24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.0028</a:t>
            </a:r>
            <a:endParaRPr sz="2400">
              <a:latin typeface="Times New Roman"/>
              <a:cs typeface="Times New Roman"/>
            </a:endParaRPr>
          </a:p>
          <a:p>
            <a:pPr marL="1534795">
              <a:lnSpc>
                <a:spcPts val="2575"/>
              </a:lnSpc>
            </a:pPr>
            <a:r>
              <a:rPr sz="2400" b="1" dirty="0">
                <a:solidFill>
                  <a:srgbClr val="FFFF00"/>
                </a:solidFill>
                <a:latin typeface="Times New Roman"/>
                <a:cs typeface="Times New Roman"/>
              </a:rPr>
              <a:t>Masi</a:t>
            </a:r>
            <a:r>
              <a:rPr sz="24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00"/>
                </a:solidFill>
                <a:latin typeface="Times New Roman"/>
                <a:cs typeface="Times New Roman"/>
              </a:rPr>
              <a:t>et</a:t>
            </a:r>
            <a:r>
              <a:rPr sz="24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00"/>
                </a:solidFill>
                <a:latin typeface="Times New Roman"/>
                <a:cs typeface="Times New Roman"/>
              </a:rPr>
              <a:t>al.,</a:t>
            </a:r>
            <a:r>
              <a:rPr sz="2400" b="1" spc="-1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00"/>
                </a:solidFill>
                <a:latin typeface="Times New Roman"/>
                <a:cs typeface="Times New Roman"/>
              </a:rPr>
              <a:t>J </a:t>
            </a:r>
            <a:r>
              <a:rPr sz="24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Child</a:t>
            </a:r>
            <a:r>
              <a:rPr sz="2400" b="1" spc="-13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Adolesc</a:t>
            </a:r>
            <a:r>
              <a:rPr sz="2400" b="1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Psychopharmacol.,</a:t>
            </a:r>
            <a:r>
              <a:rPr sz="2400" b="1" spc="-1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00"/>
                </a:solidFill>
                <a:latin typeface="Times New Roman"/>
                <a:cs typeface="Times New Roman"/>
              </a:rPr>
              <a:t>2004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46360" y="881887"/>
            <a:ext cx="8420735" cy="977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745"/>
              </a:lnSpc>
              <a:spcBef>
                <a:spcPts val="100"/>
              </a:spcBef>
            </a:pPr>
            <a:r>
              <a:rPr sz="3200" b="1" spc="-5" dirty="0">
                <a:solidFill>
                  <a:srgbClr val="FF3200"/>
                </a:solidFill>
                <a:latin typeface="Times New Roman"/>
                <a:cs typeface="Times New Roman"/>
              </a:rPr>
              <a:t>Predictors</a:t>
            </a:r>
            <a:r>
              <a:rPr sz="3200" b="1" spc="-45" dirty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3200"/>
                </a:solidFill>
                <a:latin typeface="Times New Roman"/>
                <a:cs typeface="Times New Roman"/>
              </a:rPr>
              <a:t>of</a:t>
            </a:r>
            <a:r>
              <a:rPr sz="3200" b="1" spc="-70" dirty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3200" b="1" spc="-35" dirty="0">
                <a:solidFill>
                  <a:srgbClr val="FF3200"/>
                </a:solidFill>
                <a:latin typeface="Times New Roman"/>
                <a:cs typeface="Times New Roman"/>
              </a:rPr>
              <a:t>Treatment</a:t>
            </a:r>
            <a:r>
              <a:rPr sz="3200" b="1" spc="-20" dirty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3200"/>
                </a:solidFill>
                <a:latin typeface="Times New Roman"/>
                <a:cs typeface="Times New Roman"/>
              </a:rPr>
              <a:t>non</a:t>
            </a:r>
            <a:r>
              <a:rPr sz="3200" b="1" spc="-30" dirty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FF3200"/>
                </a:solidFill>
                <a:latin typeface="Times New Roman"/>
                <a:cs typeface="Times New Roman"/>
              </a:rPr>
              <a:t>response</a:t>
            </a:r>
            <a:r>
              <a:rPr sz="3200" b="1" spc="-5" dirty="0">
                <a:solidFill>
                  <a:srgbClr val="FF32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3200"/>
                </a:solidFill>
                <a:latin typeface="Times New Roman"/>
                <a:cs typeface="Times New Roman"/>
              </a:rPr>
              <a:t>to</a:t>
            </a:r>
            <a:r>
              <a:rPr sz="3200" b="1" spc="-5" dirty="0">
                <a:solidFill>
                  <a:srgbClr val="FF3200"/>
                </a:solidFill>
                <a:latin typeface="Times New Roman"/>
                <a:cs typeface="Times New Roman"/>
              </a:rPr>
              <a:t> lithium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ts val="3745"/>
              </a:lnSpc>
            </a:pPr>
            <a:r>
              <a:rPr sz="3200" dirty="0">
                <a:solidFill>
                  <a:srgbClr val="FF3200"/>
                </a:solidFill>
              </a:rPr>
              <a:t>(Stepwise</a:t>
            </a:r>
            <a:r>
              <a:rPr sz="3200" spc="-40" dirty="0">
                <a:solidFill>
                  <a:srgbClr val="FF3200"/>
                </a:solidFill>
              </a:rPr>
              <a:t> </a:t>
            </a:r>
            <a:r>
              <a:rPr sz="3200" dirty="0">
                <a:solidFill>
                  <a:srgbClr val="FF3200"/>
                </a:solidFill>
              </a:rPr>
              <a:t>logistic</a:t>
            </a:r>
            <a:r>
              <a:rPr sz="3200" spc="-20" dirty="0">
                <a:solidFill>
                  <a:srgbClr val="FF3200"/>
                </a:solidFill>
              </a:rPr>
              <a:t> </a:t>
            </a:r>
            <a:r>
              <a:rPr sz="3200" dirty="0">
                <a:solidFill>
                  <a:srgbClr val="FF3200"/>
                </a:solidFill>
              </a:rPr>
              <a:t>regression,</a:t>
            </a:r>
            <a:r>
              <a:rPr sz="3200" spc="-50" dirty="0">
                <a:solidFill>
                  <a:srgbClr val="FF3200"/>
                </a:solidFill>
              </a:rPr>
              <a:t> </a:t>
            </a:r>
            <a:r>
              <a:rPr sz="3200" dirty="0">
                <a:solidFill>
                  <a:srgbClr val="FF3200"/>
                </a:solidFill>
              </a:rPr>
              <a:t>Backward</a:t>
            </a:r>
            <a:r>
              <a:rPr sz="3200" spc="-35" dirty="0">
                <a:solidFill>
                  <a:srgbClr val="FF3200"/>
                </a:solidFill>
              </a:rPr>
              <a:t> </a:t>
            </a:r>
            <a:r>
              <a:rPr sz="3200" spc="5" dirty="0">
                <a:solidFill>
                  <a:srgbClr val="FF3200"/>
                </a:solidFill>
              </a:rPr>
              <a:t>procedure)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046360" y="2271775"/>
            <a:ext cx="858901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48485" algn="l"/>
                <a:tab pos="5018405" algn="l"/>
              </a:tabLst>
            </a:pPr>
            <a:r>
              <a:rPr sz="32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Variables	</a:t>
            </a: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2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FFFF"/>
                </a:solidFill>
                <a:latin typeface="Times New Roman"/>
                <a:cs typeface="Times New Roman"/>
              </a:rPr>
              <a:t>equation	</a:t>
            </a: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Odd</a:t>
            </a:r>
            <a:r>
              <a:rPr sz="32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FFFF"/>
                </a:solidFill>
                <a:latin typeface="Times New Roman"/>
                <a:cs typeface="Times New Roman"/>
              </a:rPr>
              <a:t>Ratio</a:t>
            </a:r>
            <a:r>
              <a:rPr sz="32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FFFF"/>
                </a:solidFill>
                <a:latin typeface="Times New Roman"/>
                <a:cs typeface="Times New Roman"/>
              </a:rPr>
              <a:t>(CI</a:t>
            </a:r>
            <a:r>
              <a:rPr sz="32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FFFF"/>
                </a:solidFill>
                <a:latin typeface="Times New Roman"/>
                <a:cs typeface="Times New Roman"/>
              </a:rPr>
              <a:t>95%)</a:t>
            </a:r>
            <a:endParaRPr sz="32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2668" y="3777995"/>
            <a:ext cx="9145523" cy="342899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046360" y="3198366"/>
            <a:ext cx="3683635" cy="1440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745"/>
              </a:lnSpc>
              <a:spcBef>
                <a:spcPts val="100"/>
              </a:spcBef>
            </a:pP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Chronic</a:t>
            </a:r>
            <a:r>
              <a:rPr sz="3200" spc="-6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course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ts val="3650"/>
              </a:lnSpc>
            </a:pP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CGI</a:t>
            </a:r>
            <a:r>
              <a:rPr sz="3200" spc="-6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Severity</a:t>
            </a:r>
            <a:r>
              <a:rPr sz="3200" spc="-6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Baseline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ts val="3745"/>
              </a:lnSpc>
            </a:pPr>
            <a:r>
              <a:rPr sz="3200" b="1" dirty="0">
                <a:solidFill>
                  <a:srgbClr val="FFFF00"/>
                </a:solidFill>
                <a:latin typeface="Times New Roman"/>
                <a:cs typeface="Times New Roman"/>
              </a:rPr>
              <a:t>C</a:t>
            </a:r>
            <a:r>
              <a:rPr sz="3200" b="1" spc="5" dirty="0">
                <a:solidFill>
                  <a:srgbClr val="FFFF00"/>
                </a:solidFill>
                <a:latin typeface="Times New Roman"/>
                <a:cs typeface="Times New Roman"/>
              </a:rPr>
              <a:t>o</a:t>
            </a:r>
            <a:r>
              <a:rPr sz="3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m</a:t>
            </a:r>
            <a:r>
              <a:rPr sz="3200" b="1" spc="5" dirty="0">
                <a:solidFill>
                  <a:srgbClr val="FFFF00"/>
                </a:solidFill>
                <a:latin typeface="Times New Roman"/>
                <a:cs typeface="Times New Roman"/>
              </a:rPr>
              <a:t>or</a:t>
            </a:r>
            <a:r>
              <a:rPr sz="32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b</a:t>
            </a:r>
            <a:r>
              <a:rPr sz="3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i</a:t>
            </a:r>
            <a:r>
              <a:rPr sz="3200" b="1" dirty="0">
                <a:solidFill>
                  <a:srgbClr val="FFFF00"/>
                </a:solidFill>
                <a:latin typeface="Times New Roman"/>
                <a:cs typeface="Times New Roman"/>
              </a:rPr>
              <a:t>d</a:t>
            </a:r>
            <a:r>
              <a:rPr sz="3200" b="1" spc="-22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FF00"/>
                </a:solidFill>
                <a:latin typeface="Times New Roman"/>
                <a:cs typeface="Times New Roman"/>
              </a:rPr>
              <a:t>ADHD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60585" y="4590288"/>
            <a:ext cx="8345805" cy="38100"/>
          </a:xfrm>
          <a:custGeom>
            <a:avLst/>
            <a:gdLst/>
            <a:ahLst/>
            <a:cxnLst/>
            <a:rect l="l" t="t" r="r" b="b"/>
            <a:pathLst>
              <a:path w="8345805" h="38100">
                <a:moveTo>
                  <a:pt x="8345423" y="38099"/>
                </a:moveTo>
                <a:lnTo>
                  <a:pt x="8345423" y="0"/>
                </a:lnTo>
                <a:lnTo>
                  <a:pt x="0" y="0"/>
                </a:lnTo>
                <a:lnTo>
                  <a:pt x="0" y="38099"/>
                </a:lnTo>
                <a:lnTo>
                  <a:pt x="8345423" y="3809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618363" y="3198366"/>
            <a:ext cx="4179570" cy="190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94385" algn="ctr">
              <a:lnSpc>
                <a:spcPts val="3745"/>
              </a:lnSpc>
              <a:spcBef>
                <a:spcPts val="100"/>
              </a:spcBef>
            </a:pP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3.36</a:t>
            </a:r>
            <a:r>
              <a:rPr sz="3200" spc="-4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(2.21-4.42)</a:t>
            </a:r>
            <a:endParaRPr sz="3200">
              <a:latin typeface="Times New Roman"/>
              <a:cs typeface="Times New Roman"/>
            </a:endParaRPr>
          </a:p>
          <a:p>
            <a:pPr marL="724535" algn="ctr">
              <a:lnSpc>
                <a:spcPts val="3650"/>
              </a:lnSpc>
            </a:pP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3.28</a:t>
            </a:r>
            <a:r>
              <a:rPr sz="3200" spc="-7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(2.30-4.36)</a:t>
            </a:r>
            <a:endParaRPr sz="3200">
              <a:latin typeface="Times New Roman"/>
              <a:cs typeface="Times New Roman"/>
            </a:endParaRPr>
          </a:p>
          <a:p>
            <a:pPr marL="747395" algn="ctr">
              <a:lnSpc>
                <a:spcPts val="3654"/>
              </a:lnSpc>
            </a:pPr>
            <a:r>
              <a:rPr sz="3200" b="1" dirty="0">
                <a:solidFill>
                  <a:srgbClr val="FFFF00"/>
                </a:solidFill>
                <a:latin typeface="Times New Roman"/>
                <a:cs typeface="Times New Roman"/>
              </a:rPr>
              <a:t>3.22</a:t>
            </a:r>
            <a:r>
              <a:rPr sz="3200" b="1" spc="-10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FF00"/>
                </a:solidFill>
                <a:latin typeface="Times New Roman"/>
                <a:cs typeface="Times New Roman"/>
              </a:rPr>
              <a:t>(2.19-4.32)</a:t>
            </a:r>
            <a:endParaRPr sz="3200">
              <a:latin typeface="Times New Roman"/>
              <a:cs typeface="Times New Roman"/>
            </a:endParaRPr>
          </a:p>
          <a:p>
            <a:pPr algn="ctr">
              <a:lnSpc>
                <a:spcPts val="3750"/>
              </a:lnSpc>
            </a:pPr>
            <a:r>
              <a:rPr sz="3200" b="1" dirty="0">
                <a:solidFill>
                  <a:srgbClr val="FFFFFF"/>
                </a:solidFill>
                <a:latin typeface="Times New Roman"/>
                <a:cs typeface="Times New Roman"/>
              </a:rPr>
              <a:t>Model</a:t>
            </a:r>
            <a:r>
              <a:rPr sz="32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355" dirty="0">
                <a:solidFill>
                  <a:srgbClr val="FFFFFF"/>
                </a:solidFill>
                <a:latin typeface="Symbol"/>
                <a:cs typeface="Symbol"/>
              </a:rPr>
              <a:t></a:t>
            </a:r>
            <a:r>
              <a:rPr sz="3200" b="1" spc="355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r>
              <a:rPr sz="32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FFFF"/>
                </a:solidFill>
                <a:latin typeface="Times New Roman"/>
                <a:cs typeface="Times New Roman"/>
              </a:rPr>
              <a:t>=14.7,</a:t>
            </a:r>
            <a:r>
              <a:rPr sz="32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p=</a:t>
            </a:r>
            <a:r>
              <a:rPr sz="32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-490" dirty="0">
                <a:solidFill>
                  <a:srgbClr val="FFFFFF"/>
                </a:solidFill>
                <a:latin typeface="Times New Roman"/>
                <a:cs typeface="Times New Roman"/>
              </a:rPr>
              <a:t>.003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03963" y="5461505"/>
            <a:ext cx="47002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Masi</a:t>
            </a:r>
            <a:r>
              <a:rPr sz="2800" spc="-2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et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al.,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Psychiatry</a:t>
            </a:r>
            <a:r>
              <a:rPr sz="2800" spc="-3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Res,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 2010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9340" y="270763"/>
            <a:ext cx="51720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latin typeface="Times New Roman"/>
                <a:cs typeface="Times New Roman"/>
              </a:rPr>
              <a:t>Prevalenza</a:t>
            </a:r>
            <a:r>
              <a:rPr sz="4000" b="1" spc="-45" dirty="0">
                <a:latin typeface="Times New Roman"/>
                <a:cs typeface="Times New Roman"/>
              </a:rPr>
              <a:t> </a:t>
            </a:r>
            <a:r>
              <a:rPr sz="4000" b="1" spc="-10" dirty="0">
                <a:latin typeface="Times New Roman"/>
                <a:cs typeface="Times New Roman"/>
              </a:rPr>
              <a:t>(NICE,</a:t>
            </a:r>
            <a:r>
              <a:rPr sz="4000" b="1" spc="10" dirty="0">
                <a:latin typeface="Times New Roman"/>
                <a:cs typeface="Times New Roman"/>
              </a:rPr>
              <a:t> </a:t>
            </a:r>
            <a:r>
              <a:rPr sz="4000" b="1" spc="-10" dirty="0">
                <a:latin typeface="Times New Roman"/>
                <a:cs typeface="Times New Roman"/>
              </a:rPr>
              <a:t>UK)</a:t>
            </a:r>
            <a:endParaRPr sz="40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2668" y="3777995"/>
            <a:ext cx="9145523" cy="342899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091572" y="1205585"/>
            <a:ext cx="8307705" cy="519493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68300" indent="-343535">
              <a:lnSpc>
                <a:spcPct val="100000"/>
              </a:lnSpc>
              <a:spcBef>
                <a:spcPts val="480"/>
              </a:spcBef>
              <a:buChar char="•"/>
              <a:tabLst>
                <a:tab pos="367665" algn="l"/>
                <a:tab pos="368935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Prevalenza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della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depressione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età evolutiva:</a:t>
            </a:r>
            <a:endParaRPr sz="3200">
              <a:latin typeface="Times New Roman"/>
              <a:cs typeface="Times New Roman"/>
            </a:endParaRPr>
          </a:p>
          <a:p>
            <a:pPr marL="768985" lvl="1" indent="-287655">
              <a:lnSpc>
                <a:spcPct val="100000"/>
              </a:lnSpc>
              <a:spcBef>
                <a:spcPts val="385"/>
              </a:spcBef>
              <a:buChar char="–"/>
              <a:tabLst>
                <a:tab pos="76962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1-2</a:t>
            </a:r>
            <a:r>
              <a:rPr sz="32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bambini</a:t>
            </a:r>
            <a:r>
              <a:rPr sz="32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su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100</a:t>
            </a:r>
            <a:endParaRPr sz="3200">
              <a:latin typeface="Times New Roman"/>
              <a:cs typeface="Times New Roman"/>
            </a:endParaRPr>
          </a:p>
          <a:p>
            <a:pPr marL="768985" lvl="1" indent="-287655">
              <a:lnSpc>
                <a:spcPct val="100000"/>
              </a:lnSpc>
              <a:spcBef>
                <a:spcPts val="385"/>
              </a:spcBef>
              <a:buChar char="–"/>
              <a:tabLst>
                <a:tab pos="76962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3-4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adolescenti</a:t>
            </a:r>
            <a:r>
              <a:rPr sz="32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su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100</a:t>
            </a:r>
            <a:endParaRPr sz="3200">
              <a:latin typeface="Times New Roman"/>
              <a:cs typeface="Times New Roman"/>
            </a:endParaRPr>
          </a:p>
          <a:p>
            <a:pPr marL="368300" marR="576580" indent="-342900">
              <a:lnSpc>
                <a:spcPts val="3460"/>
              </a:lnSpc>
              <a:spcBef>
                <a:spcPts val="815"/>
              </a:spcBef>
              <a:buChar char="•"/>
              <a:tabLst>
                <a:tab pos="367665" algn="l"/>
                <a:tab pos="368935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Le stime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di prevalenza superano ampiamente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quelle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dei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soggetti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trattati:</a:t>
            </a:r>
            <a:endParaRPr sz="3200">
              <a:latin typeface="Times New Roman"/>
              <a:cs typeface="Times New Roman"/>
            </a:endParaRPr>
          </a:p>
          <a:p>
            <a:pPr marL="768985" marR="482600" lvl="1" indent="-287020">
              <a:lnSpc>
                <a:spcPts val="3460"/>
              </a:lnSpc>
              <a:spcBef>
                <a:spcPts val="760"/>
              </a:spcBef>
              <a:buChar char="–"/>
              <a:tabLst>
                <a:tab pos="76962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Circa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il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25-50%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dei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bambini</a:t>
            </a: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ed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adolescenti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con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depressione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sono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riconosciuti</a:t>
            </a:r>
            <a:r>
              <a:rPr sz="32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trattati</a:t>
            </a:r>
            <a:endParaRPr sz="3200">
              <a:latin typeface="Times New Roman"/>
              <a:cs typeface="Times New Roman"/>
            </a:endParaRPr>
          </a:p>
          <a:p>
            <a:pPr marL="368300" indent="-343535">
              <a:lnSpc>
                <a:spcPct val="100000"/>
              </a:lnSpc>
              <a:spcBef>
                <a:spcPts val="330"/>
              </a:spcBef>
              <a:buChar char="•"/>
              <a:tabLst>
                <a:tab pos="367665" algn="l"/>
                <a:tab pos="368935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Il</a:t>
            </a:r>
            <a:r>
              <a:rPr sz="32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suicidio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è: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:</a:t>
            </a:r>
            <a:endParaRPr sz="3200">
              <a:latin typeface="Times New Roman"/>
              <a:cs typeface="Times New Roman"/>
            </a:endParaRPr>
          </a:p>
          <a:p>
            <a:pPr marL="768985" lvl="1" indent="-287020">
              <a:lnSpc>
                <a:spcPct val="100000"/>
              </a:lnSpc>
              <a:spcBef>
                <a:spcPts val="384"/>
              </a:spcBef>
              <a:buChar char="–"/>
              <a:tabLst>
                <a:tab pos="76962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La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3°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causa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di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morte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soggetti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di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15–24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anni</a:t>
            </a:r>
            <a:endParaRPr sz="3200">
              <a:latin typeface="Times New Roman"/>
              <a:cs typeface="Times New Roman"/>
            </a:endParaRPr>
          </a:p>
          <a:p>
            <a:pPr marL="768985" lvl="1" indent="-287020">
              <a:lnSpc>
                <a:spcPct val="100000"/>
              </a:lnSpc>
              <a:spcBef>
                <a:spcPts val="380"/>
              </a:spcBef>
              <a:buChar char="–"/>
              <a:tabLst>
                <a:tab pos="76962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La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6</a:t>
            </a:r>
            <a:r>
              <a:rPr sz="3150" spc="15" baseline="25132" dirty="0">
                <a:solidFill>
                  <a:srgbClr val="FFFFFF"/>
                </a:solidFill>
                <a:latin typeface="Times New Roman"/>
                <a:cs typeface="Times New Roman"/>
              </a:rPr>
              <a:t>°</a:t>
            </a:r>
            <a:r>
              <a:rPr sz="3150" spc="390" baseline="25132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causa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di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morte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soggetti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di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5–14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anni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6732" y="279908"/>
            <a:ext cx="57562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FF0000"/>
                </a:solidFill>
              </a:rPr>
              <a:t>Severe</a:t>
            </a:r>
            <a:r>
              <a:rPr sz="4000" spc="-35" dirty="0">
                <a:solidFill>
                  <a:srgbClr val="FF0000"/>
                </a:solidFill>
              </a:rPr>
              <a:t> </a:t>
            </a:r>
            <a:r>
              <a:rPr sz="4000" spc="-5" dirty="0">
                <a:solidFill>
                  <a:srgbClr val="FF0000"/>
                </a:solidFill>
              </a:rPr>
              <a:t>Mood</a:t>
            </a:r>
            <a:r>
              <a:rPr sz="4000" spc="-25" dirty="0">
                <a:solidFill>
                  <a:srgbClr val="FF0000"/>
                </a:solidFill>
              </a:rPr>
              <a:t> </a:t>
            </a:r>
            <a:r>
              <a:rPr sz="4000" dirty="0">
                <a:solidFill>
                  <a:srgbClr val="FF0000"/>
                </a:solidFill>
              </a:rPr>
              <a:t>Dysregulation</a:t>
            </a:r>
            <a:endParaRPr sz="40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2668" y="3777995"/>
            <a:ext cx="9145523" cy="342899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104272" y="1058671"/>
            <a:ext cx="8686165" cy="5916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04965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6235" algn="l"/>
              </a:tabLst>
            </a:pP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Età</a:t>
            </a:r>
            <a:r>
              <a:rPr sz="3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7-17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 anni,</a:t>
            </a:r>
            <a:r>
              <a:rPr sz="3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esordio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prima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 di</a:t>
            </a:r>
            <a:r>
              <a:rPr sz="3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FFFF00"/>
                </a:solidFill>
                <a:latin typeface="Times New Roman"/>
                <a:cs typeface="Times New Roman"/>
              </a:rPr>
              <a:t>12 </a:t>
            </a:r>
            <a:r>
              <a:rPr sz="3600" spc="-5" dirty="0">
                <a:solidFill>
                  <a:srgbClr val="FFFF00"/>
                </a:solidFill>
                <a:latin typeface="Times New Roman"/>
                <a:cs typeface="Times New Roman"/>
              </a:rPr>
              <a:t>anni, </a:t>
            </a:r>
            <a:r>
              <a:rPr sz="3600" spc="-88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durata</a:t>
            </a:r>
            <a:r>
              <a:rPr sz="3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almeno</a:t>
            </a:r>
            <a:r>
              <a:rPr sz="36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12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 mesi</a:t>
            </a:r>
            <a:endParaRPr sz="36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860"/>
              </a:spcBef>
              <a:buChar char="•"/>
              <a:tabLst>
                <a:tab pos="354965" algn="l"/>
                <a:tab pos="356235" algn="l"/>
              </a:tabLst>
            </a:pP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Irritabilità</a:t>
            </a:r>
            <a:r>
              <a:rPr sz="36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00"/>
                </a:solidFill>
                <a:latin typeface="Times New Roman"/>
                <a:cs typeface="Times New Roman"/>
              </a:rPr>
              <a:t>cronica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/Tristezza/Umore</a:t>
            </a:r>
            <a:r>
              <a:rPr sz="36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rabbioso</a:t>
            </a:r>
            <a:endParaRPr sz="36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865"/>
              </a:spcBef>
              <a:buChar char="•"/>
              <a:tabLst>
                <a:tab pos="354965" algn="l"/>
                <a:tab pos="356235" algn="l"/>
              </a:tabLst>
            </a:pP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Reattività</a:t>
            </a:r>
            <a:r>
              <a:rPr sz="36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molto</a:t>
            </a:r>
            <a:r>
              <a:rPr sz="36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intensa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 stimoli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negativi 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(crisi</a:t>
            </a:r>
            <a:r>
              <a:rPr sz="3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di</a:t>
            </a:r>
            <a:r>
              <a:rPr sz="3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agitazione</a:t>
            </a:r>
            <a:r>
              <a:rPr sz="3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comportamentale</a:t>
            </a:r>
            <a:r>
              <a:rPr sz="36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&gt;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00"/>
                </a:solidFill>
                <a:latin typeface="Times New Roman"/>
                <a:cs typeface="Times New Roman"/>
              </a:rPr>
              <a:t>3/sett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3600">
              <a:latin typeface="Times New Roman"/>
              <a:cs typeface="Times New Roman"/>
            </a:endParaRPr>
          </a:p>
          <a:p>
            <a:pPr marL="354965" marR="427990" indent="-342900">
              <a:lnSpc>
                <a:spcPct val="100000"/>
              </a:lnSpc>
              <a:spcBef>
                <a:spcPts val="865"/>
              </a:spcBef>
              <a:buChar char="•"/>
              <a:tabLst>
                <a:tab pos="354965" algn="l"/>
                <a:tab pos="356235" algn="l"/>
              </a:tabLst>
            </a:pPr>
            <a:r>
              <a:rPr sz="3600" spc="-5" dirty="0">
                <a:solidFill>
                  <a:srgbClr val="FFFF00"/>
                </a:solidFill>
                <a:latin typeface="Times New Roman"/>
                <a:cs typeface="Times New Roman"/>
              </a:rPr>
              <a:t>Iper-arousal (3/6):</a:t>
            </a:r>
            <a:r>
              <a:rPr sz="3600" spc="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00"/>
                </a:solidFill>
                <a:latin typeface="Times New Roman"/>
                <a:cs typeface="Times New Roman"/>
              </a:rPr>
              <a:t>Insonnia,</a:t>
            </a:r>
            <a:r>
              <a:rPr sz="3600" spc="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00"/>
                </a:solidFill>
                <a:latin typeface="Times New Roman"/>
                <a:cs typeface="Times New Roman"/>
              </a:rPr>
              <a:t>Agitazione, </a:t>
            </a:r>
            <a:r>
              <a:rPr sz="360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00"/>
                </a:solidFill>
                <a:latin typeface="Times New Roman"/>
                <a:cs typeface="Times New Roman"/>
              </a:rPr>
              <a:t>Distraibilità,</a:t>
            </a:r>
            <a:r>
              <a:rPr sz="3600" spc="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00"/>
                </a:solidFill>
                <a:latin typeface="Times New Roman"/>
                <a:cs typeface="Times New Roman"/>
              </a:rPr>
              <a:t>Pensiero</a:t>
            </a:r>
            <a:r>
              <a:rPr sz="3600" spc="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00"/>
                </a:solidFill>
                <a:latin typeface="Times New Roman"/>
                <a:cs typeface="Times New Roman"/>
              </a:rPr>
              <a:t>accelerato/fuga</a:t>
            </a:r>
            <a:r>
              <a:rPr sz="3600" spc="3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00"/>
                </a:solidFill>
                <a:latin typeface="Times New Roman"/>
                <a:cs typeface="Times New Roman"/>
              </a:rPr>
              <a:t>delle </a:t>
            </a:r>
            <a:r>
              <a:rPr sz="3600" spc="-88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00"/>
                </a:solidFill>
                <a:latin typeface="Times New Roman"/>
                <a:cs typeface="Times New Roman"/>
              </a:rPr>
              <a:t>idee, Linguaggio</a:t>
            </a:r>
            <a:r>
              <a:rPr sz="3600" spc="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00"/>
                </a:solidFill>
                <a:latin typeface="Times New Roman"/>
                <a:cs typeface="Times New Roman"/>
              </a:rPr>
              <a:t>concitato,</a:t>
            </a:r>
            <a:r>
              <a:rPr sz="3600" spc="2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00"/>
                </a:solidFill>
                <a:latin typeface="Times New Roman"/>
                <a:cs typeface="Times New Roman"/>
              </a:rPr>
              <a:t>Intrusività</a:t>
            </a:r>
            <a:endParaRPr sz="36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865"/>
              </a:spcBef>
              <a:buChar char="•"/>
              <a:tabLst>
                <a:tab pos="354965" algn="l"/>
                <a:tab pos="356235" algn="l"/>
              </a:tabLst>
            </a:pP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Compromissione</a:t>
            </a:r>
            <a:r>
              <a:rPr sz="3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in almeno</a:t>
            </a:r>
            <a:r>
              <a:rPr sz="36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due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 contesti</a:t>
            </a:r>
            <a:endParaRPr sz="3600">
              <a:latin typeface="Times New Roman"/>
              <a:cs typeface="Times New Roman"/>
            </a:endParaRPr>
          </a:p>
          <a:p>
            <a:pPr marL="5499100">
              <a:lnSpc>
                <a:spcPct val="100000"/>
              </a:lnSpc>
              <a:spcBef>
                <a:spcPts val="690"/>
              </a:spcBef>
            </a:pP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Liebenluft</a:t>
            </a:r>
            <a:r>
              <a:rPr sz="28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0000"/>
                </a:solidFill>
                <a:latin typeface="Times New Roman"/>
                <a:cs typeface="Times New Roman"/>
              </a:rPr>
              <a:t>et</a:t>
            </a:r>
            <a:r>
              <a:rPr sz="28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/>
                <a:cs typeface="Times New Roman"/>
              </a:rPr>
              <a:t>al.,</a:t>
            </a:r>
            <a:r>
              <a:rPr sz="28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/>
                <a:cs typeface="Times New Roman"/>
              </a:rPr>
              <a:t>2003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3228" y="183896"/>
            <a:ext cx="8423910" cy="1092200"/>
          </a:xfrm>
          <a:prstGeom prst="rect">
            <a:avLst/>
          </a:prstGeom>
        </p:spPr>
        <p:txBody>
          <a:bodyPr vert="horz" wrap="square" lIns="0" tIns="164465" rIns="0" bIns="0" rtlCol="0">
            <a:spAutoFit/>
          </a:bodyPr>
          <a:lstStyle/>
          <a:p>
            <a:pPr marL="3301365" marR="5080" indent="-3289300">
              <a:lnSpc>
                <a:spcPct val="75000"/>
              </a:lnSpc>
              <a:spcBef>
                <a:spcPts val="1295"/>
              </a:spcBef>
            </a:pPr>
            <a:r>
              <a:rPr sz="4000" dirty="0"/>
              <a:t>Disruptive</a:t>
            </a:r>
            <a:r>
              <a:rPr sz="4000" spc="-30" dirty="0"/>
              <a:t> </a:t>
            </a:r>
            <a:r>
              <a:rPr sz="4000" spc="-5" dirty="0"/>
              <a:t>Mood</a:t>
            </a:r>
            <a:r>
              <a:rPr sz="4000" spc="-10" dirty="0"/>
              <a:t> </a:t>
            </a:r>
            <a:r>
              <a:rPr sz="4000" dirty="0"/>
              <a:t>Dysregulation</a:t>
            </a:r>
            <a:r>
              <a:rPr sz="4000" spc="-20" dirty="0"/>
              <a:t> </a:t>
            </a:r>
            <a:r>
              <a:rPr sz="4000" spc="-5" dirty="0"/>
              <a:t>Disorder </a:t>
            </a:r>
            <a:r>
              <a:rPr sz="4000" spc="-985" dirty="0"/>
              <a:t> </a:t>
            </a:r>
            <a:r>
              <a:rPr sz="4000" spc="-10" dirty="0"/>
              <a:t>(DSM</a:t>
            </a:r>
            <a:r>
              <a:rPr sz="4000" spc="10" dirty="0"/>
              <a:t> </a:t>
            </a:r>
            <a:r>
              <a:rPr sz="4000" dirty="0"/>
              <a:t>5)</a:t>
            </a:r>
            <a:endParaRPr sz="40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2668" y="3777995"/>
            <a:ext cx="9145523" cy="342899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852812" y="1156207"/>
            <a:ext cx="8985250" cy="602488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4965" marR="5080" indent="-342900">
              <a:lnSpc>
                <a:spcPts val="3460"/>
              </a:lnSpc>
              <a:spcBef>
                <a:spcPts val="535"/>
              </a:spcBef>
              <a:buChar char="•"/>
              <a:tabLst>
                <a:tab pos="354965" algn="l"/>
                <a:tab pos="356235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Gravi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ricorrenti</a:t>
            </a: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esplosioni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emotivo-comportamentali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verbali/fisiche verso persone/oggetti, eccessive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per 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durata/intensità,</a:t>
            </a: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incoerenti</a:t>
            </a:r>
            <a:r>
              <a:rPr sz="32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con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il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livello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di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sviluppo</a:t>
            </a:r>
            <a:endParaRPr sz="32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325"/>
              </a:spcBef>
              <a:buChar char="•"/>
              <a:tabLst>
                <a:tab pos="354965" algn="l"/>
                <a:tab pos="356235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&gt;</a:t>
            </a: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3/settimana</a:t>
            </a:r>
            <a:endParaRPr sz="3200">
              <a:latin typeface="Times New Roman"/>
              <a:cs typeface="Times New Roman"/>
            </a:endParaRPr>
          </a:p>
          <a:p>
            <a:pPr marL="354965" marR="390525" indent="-342900">
              <a:lnSpc>
                <a:spcPts val="3460"/>
              </a:lnSpc>
              <a:spcBef>
                <a:spcPts val="815"/>
              </a:spcBef>
              <a:buChar char="•"/>
              <a:tabLst>
                <a:tab pos="354965" algn="l"/>
                <a:tab pos="356235" algn="l"/>
              </a:tabLst>
            </a:pPr>
            <a:r>
              <a:rPr sz="32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Umore</a:t>
            </a:r>
            <a:r>
              <a:rPr sz="3200" u="heavy" spc="-4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intercritico</a:t>
            </a:r>
            <a:r>
              <a:rPr sz="3200" u="heavy" spc="-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stabilmente</a:t>
            </a:r>
            <a:r>
              <a:rPr sz="3200" u="heavy" spc="-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negativo</a:t>
            </a:r>
            <a:r>
              <a:rPr sz="3200" u="heavy" spc="-4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(irritabile,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depresso,</a:t>
            </a:r>
            <a:r>
              <a:rPr sz="3200" u="heavy" spc="-4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rabbioso),</a:t>
            </a:r>
            <a:r>
              <a:rPr sz="3200" u="heavy" spc="-5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osservabile</a:t>
            </a:r>
            <a:r>
              <a:rPr sz="3200" u="heavy" spc="-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dall’esterno</a:t>
            </a:r>
            <a:endParaRPr sz="32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325"/>
              </a:spcBef>
              <a:buChar char="•"/>
              <a:tabLst>
                <a:tab pos="354965" algn="l"/>
                <a:tab pos="356235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Durata: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almeno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12</a:t>
            </a:r>
            <a:r>
              <a:rPr sz="32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mesi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senza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di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intervalli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&gt;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3 mesi</a:t>
            </a:r>
            <a:endParaRPr sz="32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Char char="•"/>
              <a:tabLst>
                <a:tab pos="354965" algn="l"/>
                <a:tab pos="356235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Presenza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almeno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due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contesti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3200" spc="5" dirty="0">
                <a:solidFill>
                  <a:srgbClr val="FF0000"/>
                </a:solidFill>
                <a:latin typeface="Times New Roman"/>
                <a:cs typeface="Times New Roman"/>
              </a:rPr>
              <a:t>grave</a:t>
            </a:r>
            <a:r>
              <a:rPr sz="3200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0000"/>
                </a:solidFill>
                <a:latin typeface="Times New Roman"/>
                <a:cs typeface="Times New Roman"/>
              </a:rPr>
              <a:t>in</a:t>
            </a:r>
            <a:r>
              <a:rPr sz="32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0000"/>
                </a:solidFill>
                <a:latin typeface="Times New Roman"/>
                <a:cs typeface="Times New Roman"/>
              </a:rPr>
              <a:t>uno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32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Char char="•"/>
              <a:tabLst>
                <a:tab pos="354965" algn="l"/>
                <a:tab pos="356235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Età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cronologica</a:t>
            </a:r>
            <a:r>
              <a:rPr sz="32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-18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anni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anni,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esordio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&lt; 10</a:t>
            </a:r>
            <a:r>
              <a:rPr sz="32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anni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  <a:p>
            <a:pPr marL="355600" marR="29845" indent="-342900">
              <a:lnSpc>
                <a:spcPts val="3460"/>
              </a:lnSpc>
              <a:spcBef>
                <a:spcPts val="815"/>
              </a:spcBef>
              <a:buChar char="•"/>
              <a:tabLst>
                <a:tab pos="354965" algn="l"/>
                <a:tab pos="356235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Nell’anno</a:t>
            </a:r>
            <a:r>
              <a:rPr sz="32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precedente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non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episodi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di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umore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elevato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sintomi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del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criterio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diagnostico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per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mania</a:t>
            </a:r>
            <a:endParaRPr sz="32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330"/>
              </a:spcBef>
              <a:buChar char="•"/>
              <a:tabLst>
                <a:tab pos="354965" algn="l"/>
                <a:tab pos="356235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Sintomi</a:t>
            </a: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non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episodio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depressivo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altri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disturbi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55480" y="395731"/>
            <a:ext cx="600456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latin typeface="Times New Roman"/>
                <a:cs typeface="Times New Roman"/>
              </a:rPr>
              <a:t>DISTURBO</a:t>
            </a:r>
            <a:r>
              <a:rPr b="1" spc="-11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BIPOLARE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772668" y="3777995"/>
            <a:ext cx="9145905" cy="3429000"/>
            <a:chOff x="772668" y="3777995"/>
            <a:chExt cx="9145905" cy="34290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2668" y="3777995"/>
              <a:ext cx="9145523" cy="342899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116973" y="3907535"/>
              <a:ext cx="8481060" cy="22860"/>
            </a:xfrm>
            <a:custGeom>
              <a:avLst/>
              <a:gdLst/>
              <a:ahLst/>
              <a:cxnLst/>
              <a:rect l="l" t="t" r="r" b="b"/>
              <a:pathLst>
                <a:path w="8481060" h="22860">
                  <a:moveTo>
                    <a:pt x="8481059" y="22859"/>
                  </a:moveTo>
                  <a:lnTo>
                    <a:pt x="8481059" y="0"/>
                  </a:lnTo>
                  <a:lnTo>
                    <a:pt x="0" y="0"/>
                  </a:lnTo>
                  <a:lnTo>
                    <a:pt x="0" y="22859"/>
                  </a:lnTo>
                  <a:lnTo>
                    <a:pt x="8481059" y="22859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104272" y="1741423"/>
            <a:ext cx="8506460" cy="4963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Disturbo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bipolare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 I:</a:t>
            </a:r>
            <a:r>
              <a:rPr sz="3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alternanza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 di</a:t>
            </a:r>
            <a:r>
              <a:rPr sz="3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episodi 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depressivi</a:t>
            </a:r>
            <a:r>
              <a:rPr sz="3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 maniacali</a:t>
            </a:r>
            <a:r>
              <a:rPr sz="36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 misti</a:t>
            </a: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750">
              <a:latin typeface="Times New Roman"/>
              <a:cs typeface="Times New Roman"/>
            </a:endParaRPr>
          </a:p>
          <a:p>
            <a:pPr marL="12700" marR="6350" algn="just">
              <a:lnSpc>
                <a:spcPct val="100000"/>
              </a:lnSpc>
            </a:pPr>
            <a:r>
              <a:rPr sz="3600" spc="-5" dirty="0">
                <a:solidFill>
                  <a:srgbClr val="FFFF00"/>
                </a:solidFill>
                <a:latin typeface="Times New Roman"/>
                <a:cs typeface="Times New Roman"/>
              </a:rPr>
              <a:t>Disturbo</a:t>
            </a:r>
            <a:r>
              <a:rPr sz="360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00"/>
                </a:solidFill>
                <a:latin typeface="Times New Roman"/>
                <a:cs typeface="Times New Roman"/>
              </a:rPr>
              <a:t>bipolare</a:t>
            </a:r>
            <a:r>
              <a:rPr sz="3600" dirty="0">
                <a:solidFill>
                  <a:srgbClr val="FFFF00"/>
                </a:solidFill>
                <a:latin typeface="Times New Roman"/>
                <a:cs typeface="Times New Roman"/>
              </a:rPr>
              <a:t> II:</a:t>
            </a:r>
            <a:r>
              <a:rPr sz="3600" spc="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00"/>
                </a:solidFill>
                <a:latin typeface="Times New Roman"/>
                <a:cs typeface="Times New Roman"/>
              </a:rPr>
              <a:t>episodi</a:t>
            </a:r>
            <a:r>
              <a:rPr sz="3600" dirty="0">
                <a:solidFill>
                  <a:srgbClr val="FFFF00"/>
                </a:solidFill>
                <a:latin typeface="Times New Roman"/>
                <a:cs typeface="Times New Roman"/>
              </a:rPr>
              <a:t> depressivi</a:t>
            </a:r>
            <a:r>
              <a:rPr sz="3600" spc="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00"/>
                </a:solidFill>
                <a:latin typeface="Times New Roman"/>
                <a:cs typeface="Times New Roman"/>
              </a:rPr>
              <a:t>ed </a:t>
            </a:r>
            <a:r>
              <a:rPr sz="360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u="heavy" spc="-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ipomaniacali</a:t>
            </a: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7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Disturbo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ciclotimico: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alternanza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 di</a:t>
            </a:r>
            <a:r>
              <a:rPr sz="3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episodi </a:t>
            </a:r>
            <a:r>
              <a:rPr sz="3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ipomaniacali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 e</a:t>
            </a:r>
            <a:r>
              <a:rPr sz="3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depressivi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sottosoglia </a:t>
            </a:r>
            <a:r>
              <a:rPr sz="3600" spc="-8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(depressione</a:t>
            </a:r>
            <a:r>
              <a:rPr sz="3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minore)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812" y="671575"/>
            <a:ext cx="60598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Times New Roman"/>
                <a:cs typeface="Times New Roman"/>
              </a:rPr>
              <a:t>EPISODIO</a:t>
            </a:r>
            <a:r>
              <a:rPr sz="3600" b="1" spc="-50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IPOMANIACALE</a:t>
            </a:r>
            <a:endParaRPr sz="36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2668" y="3777995"/>
            <a:ext cx="9145523" cy="342899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233812" y="1605787"/>
            <a:ext cx="8382634" cy="5390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367155" algn="l"/>
                <a:tab pos="4326255" algn="l"/>
                <a:tab pos="5726430" algn="l"/>
                <a:tab pos="6154420" algn="l"/>
                <a:tab pos="7781925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re	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rs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en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	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eva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	o	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rr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it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il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	</a:t>
            </a:r>
            <a:r>
              <a:rPr sz="3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2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r  almeno 4 giorni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,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con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3 (4 se umore irritabile):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autostima</a:t>
            </a:r>
            <a:r>
              <a:rPr sz="32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ipertrofica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grandiosità</a:t>
            </a:r>
            <a:endParaRPr sz="3200">
              <a:latin typeface="Times New Roman"/>
              <a:cs typeface="Times New Roman"/>
            </a:endParaRPr>
          </a:p>
          <a:p>
            <a:pPr marL="12700" marR="4397375">
              <a:lnSpc>
                <a:spcPct val="100000"/>
              </a:lnSpc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ridotto</a:t>
            </a: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bisogno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di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sonno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logorrea</a:t>
            </a:r>
            <a:endParaRPr sz="3200">
              <a:latin typeface="Times New Roman"/>
              <a:cs typeface="Times New Roman"/>
            </a:endParaRPr>
          </a:p>
          <a:p>
            <a:pPr marL="12700" marR="5968365">
              <a:lnSpc>
                <a:spcPct val="100000"/>
              </a:lnSpc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fuga</a:t>
            </a:r>
            <a:r>
              <a:rPr sz="32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delle</a:t>
            </a:r>
            <a:r>
              <a:rPr sz="32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idee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distraibilità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aumento</a:t>
            </a:r>
            <a:r>
              <a:rPr sz="3200" u="heavy" spc="-5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della</a:t>
            </a:r>
            <a:r>
              <a:rPr sz="32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attività</a:t>
            </a:r>
            <a:r>
              <a:rPr sz="3200" u="heavy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finalizzata</a:t>
            </a:r>
            <a:endParaRPr sz="3200">
              <a:latin typeface="Times New Roman"/>
              <a:cs typeface="Times New Roman"/>
            </a:endParaRPr>
          </a:p>
          <a:p>
            <a:pPr marL="12700" marR="10795">
              <a:lnSpc>
                <a:spcPct val="100000"/>
              </a:lnSpc>
              <a:tabLst>
                <a:tab pos="1839595" algn="l"/>
                <a:tab pos="3738245" algn="l"/>
                <a:tab pos="5341620" algn="l"/>
                <a:tab pos="5969635" algn="l"/>
              </a:tabLst>
            </a:pPr>
            <a:r>
              <a:rPr sz="32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coinvolgimento </a:t>
            </a:r>
            <a:r>
              <a:rPr sz="32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in attività </a:t>
            </a:r>
            <a:r>
              <a:rPr sz="32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piacevoli ma pericolose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2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2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à	</a:t>
            </a:r>
            <a:r>
              <a:rPr sz="3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2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sz="32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er</a:t>
            </a:r>
            <a:r>
              <a:rPr sz="3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200" b="1" spc="-5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2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,	</a:t>
            </a:r>
            <a:r>
              <a:rPr sz="32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ss</a:t>
            </a:r>
            <a:r>
              <a:rPr sz="3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en</a:t>
            </a:r>
            <a:r>
              <a:rPr sz="32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z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a	</a:t>
            </a:r>
            <a:r>
              <a:rPr sz="3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i	</a:t>
            </a:r>
            <a:r>
              <a:rPr sz="3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32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2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2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3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2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z</a:t>
            </a:r>
            <a:r>
              <a:rPr sz="3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2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e  </a:t>
            </a:r>
            <a:r>
              <a:rPr sz="3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marcata,</a:t>
            </a:r>
            <a:r>
              <a:rPr sz="3200" b="1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ma</a:t>
            </a:r>
            <a:r>
              <a:rPr sz="3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cambiamento</a:t>
            </a:r>
            <a:r>
              <a:rPr sz="32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netto</a:t>
            </a:r>
            <a:r>
              <a:rPr sz="32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e caratteristico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72668" y="348995"/>
            <a:ext cx="9145905" cy="6858000"/>
            <a:chOff x="772668" y="348995"/>
            <a:chExt cx="9145905" cy="6858000"/>
          </a:xfrm>
        </p:grpSpPr>
        <p:sp>
          <p:nvSpPr>
            <p:cNvPr id="3" name="object 3"/>
            <p:cNvSpPr/>
            <p:nvPr/>
          </p:nvSpPr>
          <p:spPr>
            <a:xfrm>
              <a:off x="1217557" y="1004315"/>
              <a:ext cx="8260080" cy="76200"/>
            </a:xfrm>
            <a:custGeom>
              <a:avLst/>
              <a:gdLst/>
              <a:ahLst/>
              <a:cxnLst/>
              <a:rect l="l" t="t" r="r" b="b"/>
              <a:pathLst>
                <a:path w="8260080" h="76200">
                  <a:moveTo>
                    <a:pt x="8260079" y="76199"/>
                  </a:moveTo>
                  <a:lnTo>
                    <a:pt x="8260079" y="0"/>
                  </a:lnTo>
                  <a:lnTo>
                    <a:pt x="0" y="0"/>
                  </a:lnTo>
                  <a:lnTo>
                    <a:pt x="0" y="76199"/>
                  </a:lnTo>
                  <a:lnTo>
                    <a:pt x="8260079" y="76199"/>
                  </a:lnTo>
                  <a:close/>
                </a:path>
              </a:pathLst>
            </a:custGeom>
            <a:solidFill>
              <a:srgbClr val="8BF4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2668" y="3777995"/>
              <a:ext cx="9145523" cy="3428999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989972" y="134518"/>
            <a:ext cx="8605520" cy="5527040"/>
          </a:xfrm>
          <a:prstGeom prst="rect">
            <a:avLst/>
          </a:prstGeom>
        </p:spPr>
        <p:txBody>
          <a:bodyPr vert="horz" wrap="square" lIns="0" tIns="26416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2080"/>
              </a:spcBef>
            </a:pPr>
            <a:r>
              <a:rPr sz="4000" spc="-5" dirty="0">
                <a:solidFill>
                  <a:srgbClr val="FF0000"/>
                </a:solidFill>
                <a:latin typeface="Helvetica"/>
                <a:cs typeface="Helvetica"/>
              </a:rPr>
              <a:t>Caratteristiche</a:t>
            </a:r>
            <a:r>
              <a:rPr sz="4000" dirty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sz="4000" spc="-10" dirty="0">
                <a:solidFill>
                  <a:srgbClr val="FF0000"/>
                </a:solidFill>
                <a:latin typeface="Helvetica"/>
                <a:cs typeface="Helvetica"/>
              </a:rPr>
              <a:t>dei</a:t>
            </a:r>
            <a:r>
              <a:rPr sz="4000" spc="-5" dirty="0">
                <a:solidFill>
                  <a:srgbClr val="FF0000"/>
                </a:solidFill>
                <a:latin typeface="Helvetica"/>
                <a:cs typeface="Helvetica"/>
              </a:rPr>
              <a:t> Disturbi</a:t>
            </a:r>
            <a:r>
              <a:rPr sz="4000" spc="5" dirty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sz="4000" spc="-5" dirty="0">
                <a:solidFill>
                  <a:srgbClr val="FF0000"/>
                </a:solidFill>
                <a:latin typeface="Helvetica"/>
                <a:cs typeface="Helvetica"/>
              </a:rPr>
              <a:t>dell’Umore</a:t>
            </a:r>
            <a:endParaRPr sz="40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1980"/>
              </a:spcBef>
            </a:pPr>
            <a:r>
              <a:rPr sz="4000" dirty="0">
                <a:solidFill>
                  <a:srgbClr val="FFFF00"/>
                </a:solidFill>
                <a:latin typeface="Times New Roman"/>
                <a:cs typeface="Times New Roman"/>
              </a:rPr>
              <a:t>Motivi</a:t>
            </a:r>
            <a:r>
              <a:rPr sz="4000" spc="-2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4000" dirty="0">
                <a:solidFill>
                  <a:srgbClr val="FFFF00"/>
                </a:solidFill>
                <a:latin typeface="Times New Roman"/>
                <a:cs typeface="Times New Roman"/>
              </a:rPr>
              <a:t>della</a:t>
            </a:r>
            <a:r>
              <a:rPr sz="4000" spc="-2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4000" dirty="0">
                <a:solidFill>
                  <a:srgbClr val="FFFF00"/>
                </a:solidFill>
                <a:latin typeface="Times New Roman"/>
                <a:cs typeface="Times New Roman"/>
              </a:rPr>
              <a:t>sottovalutazione</a:t>
            </a:r>
            <a:r>
              <a:rPr sz="4000" spc="-4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4000" dirty="0">
                <a:solidFill>
                  <a:srgbClr val="FFFF00"/>
                </a:solidFill>
                <a:latin typeface="Times New Roman"/>
                <a:cs typeface="Times New Roman"/>
              </a:rPr>
              <a:t>di</a:t>
            </a:r>
            <a:r>
              <a:rPr sz="4000" spc="-2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4000" spc="-10" dirty="0">
                <a:solidFill>
                  <a:srgbClr val="FFFF00"/>
                </a:solidFill>
                <a:latin typeface="Times New Roman"/>
                <a:cs typeface="Times New Roman"/>
              </a:rPr>
              <a:t>DB</a:t>
            </a:r>
            <a:r>
              <a:rPr sz="400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4000" spc="-5" dirty="0">
                <a:solidFill>
                  <a:srgbClr val="FFFF00"/>
                </a:solidFill>
                <a:latin typeface="Times New Roman"/>
                <a:cs typeface="Times New Roman"/>
              </a:rPr>
              <a:t>II:</a:t>
            </a:r>
            <a:endParaRPr sz="4000">
              <a:latin typeface="Times New Roman"/>
              <a:cs typeface="Times New Roman"/>
            </a:endParaRPr>
          </a:p>
          <a:p>
            <a:pPr marL="535305" indent="-523240">
              <a:lnSpc>
                <a:spcPct val="100000"/>
              </a:lnSpc>
              <a:buClr>
                <a:srgbClr val="FF0000"/>
              </a:buClr>
              <a:buFont typeface="Wingdings"/>
              <a:buChar char=""/>
              <a:tabLst>
                <a:tab pos="535940" algn="l"/>
              </a:tabLst>
            </a:pPr>
            <a:r>
              <a:rPr sz="4000" dirty="0">
                <a:solidFill>
                  <a:srgbClr val="FFFF00"/>
                </a:solidFill>
                <a:latin typeface="Times New Roman"/>
                <a:cs typeface="Times New Roman"/>
              </a:rPr>
              <a:t>sopravvalutazione</a:t>
            </a:r>
            <a:r>
              <a:rPr sz="4000" spc="-4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4000" dirty="0">
                <a:solidFill>
                  <a:srgbClr val="FFFF00"/>
                </a:solidFill>
                <a:latin typeface="Times New Roman"/>
                <a:cs typeface="Times New Roman"/>
              </a:rPr>
              <a:t>della</a:t>
            </a:r>
            <a:r>
              <a:rPr sz="4000" spc="-3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4000" dirty="0">
                <a:solidFill>
                  <a:srgbClr val="FFFF00"/>
                </a:solidFill>
                <a:latin typeface="Times New Roman"/>
                <a:cs typeface="Times New Roman"/>
              </a:rPr>
              <a:t>depressione</a:t>
            </a:r>
            <a:endParaRPr sz="4000">
              <a:latin typeface="Times New Roman"/>
              <a:cs typeface="Times New Roman"/>
            </a:endParaRPr>
          </a:p>
          <a:p>
            <a:pPr marL="535305" indent="-523240">
              <a:lnSpc>
                <a:spcPct val="100000"/>
              </a:lnSpc>
              <a:buClr>
                <a:srgbClr val="FF0000"/>
              </a:buClr>
              <a:buFont typeface="Wingdings"/>
              <a:buChar char=""/>
              <a:tabLst>
                <a:tab pos="535940" algn="l"/>
              </a:tabLst>
            </a:pPr>
            <a:r>
              <a:rPr sz="4000" dirty="0">
                <a:solidFill>
                  <a:srgbClr val="FFFF00"/>
                </a:solidFill>
                <a:latin typeface="Times New Roman"/>
                <a:cs typeface="Times New Roman"/>
              </a:rPr>
              <a:t>negazione</a:t>
            </a:r>
            <a:r>
              <a:rPr sz="4000" spc="-4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4000" dirty="0">
                <a:solidFill>
                  <a:srgbClr val="FFFF00"/>
                </a:solidFill>
                <a:latin typeface="Times New Roman"/>
                <a:cs typeface="Times New Roman"/>
              </a:rPr>
              <a:t>della</a:t>
            </a:r>
            <a:r>
              <a:rPr sz="4000" spc="-4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4000" dirty="0">
                <a:solidFill>
                  <a:srgbClr val="FFFF00"/>
                </a:solidFill>
                <a:latin typeface="Times New Roman"/>
                <a:cs typeface="Times New Roman"/>
              </a:rPr>
              <a:t>eccitazione,</a:t>
            </a:r>
            <a:endParaRPr sz="4000">
              <a:latin typeface="Times New Roman"/>
              <a:cs typeface="Times New Roman"/>
            </a:endParaRPr>
          </a:p>
          <a:p>
            <a:pPr marL="535305" indent="-523240">
              <a:lnSpc>
                <a:spcPct val="100000"/>
              </a:lnSpc>
              <a:buClr>
                <a:srgbClr val="FF0000"/>
              </a:buClr>
              <a:buFont typeface="Wingdings"/>
              <a:buChar char=""/>
              <a:tabLst>
                <a:tab pos="535940" algn="l"/>
              </a:tabLst>
            </a:pPr>
            <a:r>
              <a:rPr sz="4000" dirty="0">
                <a:solidFill>
                  <a:srgbClr val="FFFF00"/>
                </a:solidFill>
                <a:latin typeface="Times New Roman"/>
                <a:cs typeface="Times New Roman"/>
              </a:rPr>
              <a:t>sopravvalutazione</a:t>
            </a:r>
            <a:r>
              <a:rPr sz="4000" spc="-5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4000" dirty="0">
                <a:solidFill>
                  <a:srgbClr val="FFFF00"/>
                </a:solidFill>
                <a:latin typeface="Times New Roman"/>
                <a:cs typeface="Times New Roman"/>
              </a:rPr>
              <a:t>del</a:t>
            </a:r>
            <a:r>
              <a:rPr sz="4000" spc="-3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4000" dirty="0">
                <a:solidFill>
                  <a:srgbClr val="FFFF00"/>
                </a:solidFill>
                <a:latin typeface="Times New Roman"/>
                <a:cs typeface="Times New Roman"/>
              </a:rPr>
              <a:t>criterio</a:t>
            </a:r>
            <a:r>
              <a:rPr sz="4000" spc="-2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4000" dirty="0">
                <a:solidFill>
                  <a:srgbClr val="FFFF00"/>
                </a:solidFill>
                <a:latin typeface="Times New Roman"/>
                <a:cs typeface="Times New Roman"/>
              </a:rPr>
              <a:t>“euforia”</a:t>
            </a:r>
            <a:endParaRPr sz="4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5000">
              <a:latin typeface="Times New Roman"/>
              <a:cs typeface="Times New Roman"/>
            </a:endParaRPr>
          </a:p>
          <a:p>
            <a:pPr marL="12700" marR="333375">
              <a:lnSpc>
                <a:spcPct val="100000"/>
              </a:lnSpc>
              <a:buSzPct val="97500"/>
              <a:buChar char="•"/>
              <a:tabLst>
                <a:tab pos="191135" algn="l"/>
              </a:tabLst>
            </a:pPr>
            <a:r>
              <a:rPr sz="4000" spc="-5" dirty="0">
                <a:solidFill>
                  <a:srgbClr val="FFFFFF"/>
                </a:solidFill>
                <a:latin typeface="Times New Roman"/>
                <a:cs typeface="Times New Roman"/>
              </a:rPr>
              <a:t>Almeno</a:t>
            </a:r>
            <a:r>
              <a:rPr sz="40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dirty="0">
                <a:solidFill>
                  <a:srgbClr val="FFFFFF"/>
                </a:solidFill>
                <a:latin typeface="Times New Roman"/>
                <a:cs typeface="Times New Roman"/>
              </a:rPr>
              <a:t>il</a:t>
            </a:r>
            <a:r>
              <a:rPr sz="4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dirty="0">
                <a:solidFill>
                  <a:srgbClr val="FFFFFF"/>
                </a:solidFill>
                <a:latin typeface="Times New Roman"/>
                <a:cs typeface="Times New Roman"/>
              </a:rPr>
              <a:t>30%</a:t>
            </a:r>
            <a:r>
              <a:rPr sz="4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dirty="0">
                <a:solidFill>
                  <a:srgbClr val="FFFFFF"/>
                </a:solidFill>
                <a:latin typeface="Times New Roman"/>
                <a:cs typeface="Times New Roman"/>
              </a:rPr>
              <a:t>dei</a:t>
            </a:r>
            <a:r>
              <a:rPr sz="40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dirty="0">
                <a:solidFill>
                  <a:srgbClr val="FFFFFF"/>
                </a:solidFill>
                <a:latin typeface="Times New Roman"/>
                <a:cs typeface="Times New Roman"/>
              </a:rPr>
              <a:t>disturbi</a:t>
            </a:r>
            <a:r>
              <a:rPr sz="4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dirty="0">
                <a:solidFill>
                  <a:srgbClr val="FFFFFF"/>
                </a:solidFill>
                <a:latin typeface="Times New Roman"/>
                <a:cs typeface="Times New Roman"/>
              </a:rPr>
              <a:t>depressivi</a:t>
            </a:r>
            <a:r>
              <a:rPr sz="40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spc="-5" dirty="0">
                <a:solidFill>
                  <a:srgbClr val="FFFFFF"/>
                </a:solidFill>
                <a:latin typeface="Times New Roman"/>
                <a:cs typeface="Times New Roman"/>
              </a:rPr>
              <a:t>è </a:t>
            </a:r>
            <a:r>
              <a:rPr sz="4000" spc="-9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dirty="0">
                <a:solidFill>
                  <a:srgbClr val="FFFFFF"/>
                </a:solidFill>
                <a:latin typeface="Times New Roman"/>
                <a:cs typeface="Times New Roman"/>
              </a:rPr>
              <a:t>un</a:t>
            </a:r>
            <a:r>
              <a:rPr sz="4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spc="-10" dirty="0">
                <a:solidFill>
                  <a:srgbClr val="FFFFFF"/>
                </a:solidFill>
                <a:latin typeface="Times New Roman"/>
                <a:cs typeface="Times New Roman"/>
              </a:rPr>
              <a:t>DB </a:t>
            </a:r>
            <a:r>
              <a:rPr sz="4000" spc="-5" dirty="0">
                <a:solidFill>
                  <a:srgbClr val="FFFFFF"/>
                </a:solidFill>
                <a:latin typeface="Times New Roman"/>
                <a:cs typeface="Times New Roman"/>
              </a:rPr>
              <a:t>II?</a:t>
            </a:r>
            <a:endParaRPr sz="4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1140" y="400303"/>
            <a:ext cx="84042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solidFill>
                  <a:srgbClr val="FF0000"/>
                </a:solidFill>
                <a:latin typeface="Helvetica"/>
                <a:cs typeface="Helvetica"/>
              </a:rPr>
              <a:t>Il</a:t>
            </a:r>
            <a:r>
              <a:rPr sz="3600" b="1" spc="-15" dirty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Helvetica"/>
                <a:cs typeface="Helvetica"/>
              </a:rPr>
              <a:t>‘”lato</a:t>
            </a:r>
            <a:r>
              <a:rPr sz="3600" b="1" dirty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Helvetica"/>
                <a:cs typeface="Helvetica"/>
              </a:rPr>
              <a:t>solare” (Sunny)</a:t>
            </a:r>
            <a:r>
              <a:rPr sz="3600" b="1" spc="5" dirty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Helvetica"/>
                <a:cs typeface="Helvetica"/>
              </a:rPr>
              <a:t>della ipomania</a:t>
            </a:r>
            <a:endParaRPr sz="3600">
              <a:latin typeface="Helvetica"/>
              <a:cs typeface="Helvetic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2668" y="3777995"/>
            <a:ext cx="9145523" cy="342899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961016" y="864513"/>
            <a:ext cx="8044180" cy="6184265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228600" indent="-216535">
              <a:lnSpc>
                <a:spcPct val="100000"/>
              </a:lnSpc>
              <a:spcBef>
                <a:spcPts val="1105"/>
              </a:spcBef>
              <a:buChar char="-"/>
              <a:tabLst>
                <a:tab pos="229235" algn="l"/>
              </a:tabLst>
            </a:pPr>
            <a:r>
              <a:rPr sz="2800" spc="-5" dirty="0">
                <a:solidFill>
                  <a:srgbClr val="FFFFFF"/>
                </a:solidFill>
                <a:latin typeface="Helvetica"/>
                <a:cs typeface="Helvetica"/>
              </a:rPr>
              <a:t>Sonno</a:t>
            </a:r>
            <a:r>
              <a:rPr sz="2800" spc="-15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Helvetica"/>
                <a:cs typeface="Helvetica"/>
              </a:rPr>
              <a:t>ridotto</a:t>
            </a:r>
            <a:endParaRPr sz="2800">
              <a:latin typeface="Helvetica"/>
              <a:cs typeface="Helvetica"/>
            </a:endParaRPr>
          </a:p>
          <a:p>
            <a:pPr marL="228600" indent="-216535">
              <a:lnSpc>
                <a:spcPct val="100000"/>
              </a:lnSpc>
              <a:spcBef>
                <a:spcPts val="1010"/>
              </a:spcBef>
              <a:buChar char="-"/>
              <a:tabLst>
                <a:tab pos="229235" algn="l"/>
              </a:tabLst>
            </a:pPr>
            <a:r>
              <a:rPr sz="2800" spc="-5" dirty="0">
                <a:solidFill>
                  <a:srgbClr val="FFFFFF"/>
                </a:solidFill>
                <a:latin typeface="Helvetica"/>
                <a:cs typeface="Helvetica"/>
              </a:rPr>
              <a:t>Maggiore</a:t>
            </a:r>
            <a:r>
              <a:rPr sz="2800" spc="-15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energia</a:t>
            </a:r>
            <a:endParaRPr sz="2800">
              <a:latin typeface="Helvetica"/>
              <a:cs typeface="Helvetica"/>
            </a:endParaRPr>
          </a:p>
          <a:p>
            <a:pPr marL="208915" indent="-196850">
              <a:lnSpc>
                <a:spcPct val="100000"/>
              </a:lnSpc>
              <a:spcBef>
                <a:spcPts val="1010"/>
              </a:spcBef>
              <a:buChar char="-"/>
              <a:tabLst>
                <a:tab pos="209550" algn="l"/>
              </a:tabLst>
            </a:pPr>
            <a:r>
              <a:rPr sz="2800" spc="-5" dirty="0">
                <a:solidFill>
                  <a:srgbClr val="FFFFFF"/>
                </a:solidFill>
                <a:latin typeface="Helvetica"/>
                <a:cs typeface="Helvetica"/>
              </a:rPr>
              <a:t>Alta</a:t>
            </a:r>
            <a:r>
              <a:rPr sz="2800" spc="-2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fiducia</a:t>
            </a:r>
            <a:r>
              <a:rPr sz="2800" spc="-1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Helvetica"/>
                <a:cs typeface="Helvetica"/>
              </a:rPr>
              <a:t>in</a:t>
            </a:r>
            <a:r>
              <a:rPr sz="2800" spc="-1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sé</a:t>
            </a:r>
            <a:r>
              <a:rPr sz="2800" spc="-15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stessi</a:t>
            </a:r>
            <a:endParaRPr sz="2800">
              <a:latin typeface="Helvetica"/>
              <a:cs typeface="Helvetica"/>
            </a:endParaRPr>
          </a:p>
          <a:p>
            <a:pPr marL="208915" indent="-196850">
              <a:lnSpc>
                <a:spcPct val="100000"/>
              </a:lnSpc>
              <a:spcBef>
                <a:spcPts val="1005"/>
              </a:spcBef>
              <a:buChar char="-"/>
              <a:tabLst>
                <a:tab pos="209550" algn="l"/>
              </a:tabLst>
            </a:pPr>
            <a:r>
              <a:rPr sz="2800" spc="-5" dirty="0">
                <a:solidFill>
                  <a:srgbClr val="FFFFFF"/>
                </a:solidFill>
                <a:latin typeface="Helvetica"/>
                <a:cs typeface="Helvetica"/>
              </a:rPr>
              <a:t>Alta</a:t>
            </a:r>
            <a:r>
              <a:rPr sz="2800" spc="-15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motivazione</a:t>
            </a:r>
            <a:r>
              <a:rPr sz="2800" spc="5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nello</a:t>
            </a:r>
            <a:r>
              <a:rPr sz="2800" spc="-5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studio</a:t>
            </a:r>
            <a:r>
              <a:rPr sz="2800" spc="-5" dirty="0">
                <a:solidFill>
                  <a:srgbClr val="FFFFFF"/>
                </a:solidFill>
                <a:latin typeface="Helvetica"/>
                <a:cs typeface="Helvetica"/>
              </a:rPr>
              <a:t> o </a:t>
            </a: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nel</a:t>
            </a:r>
            <a:r>
              <a:rPr sz="2800" spc="-5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lavoro</a:t>
            </a:r>
            <a:endParaRPr sz="2800">
              <a:latin typeface="Helvetica"/>
              <a:cs typeface="Helvetica"/>
            </a:endParaRPr>
          </a:p>
          <a:p>
            <a:pPr marL="228600" indent="-216535">
              <a:lnSpc>
                <a:spcPct val="100000"/>
              </a:lnSpc>
              <a:spcBef>
                <a:spcPts val="1010"/>
              </a:spcBef>
              <a:buChar char="-"/>
              <a:tabLst>
                <a:tab pos="229235" algn="l"/>
              </a:tabLst>
            </a:pP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Maggiori</a:t>
            </a:r>
            <a:r>
              <a:rPr sz="2800" spc="-15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relazioni</a:t>
            </a:r>
            <a:r>
              <a:rPr sz="2800" spc="-1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sociali</a:t>
            </a:r>
            <a:endParaRPr sz="2800">
              <a:latin typeface="Helvetica"/>
              <a:cs typeface="Helvetica"/>
            </a:endParaRPr>
          </a:p>
          <a:p>
            <a:pPr marL="228600" indent="-216535">
              <a:lnSpc>
                <a:spcPct val="100000"/>
              </a:lnSpc>
              <a:spcBef>
                <a:spcPts val="1005"/>
              </a:spcBef>
              <a:buChar char="-"/>
              <a:tabLst>
                <a:tab pos="229235" algn="l"/>
              </a:tabLst>
            </a:pPr>
            <a:r>
              <a:rPr sz="2800" spc="-5" dirty="0">
                <a:solidFill>
                  <a:srgbClr val="FFFFFF"/>
                </a:solidFill>
                <a:latin typeface="Helvetica"/>
                <a:cs typeface="Helvetica"/>
              </a:rPr>
              <a:t>Maggiore</a:t>
            </a:r>
            <a:r>
              <a:rPr sz="2800" spc="1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Helvetica"/>
                <a:cs typeface="Helvetica"/>
              </a:rPr>
              <a:t>attività </a:t>
            </a: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fisica</a:t>
            </a:r>
            <a:r>
              <a:rPr sz="2800" spc="-5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(anche</a:t>
            </a:r>
            <a:r>
              <a:rPr sz="2800" spc="5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nello</a:t>
            </a:r>
            <a:r>
              <a:rPr sz="2800" spc="5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studio/lavoro)</a:t>
            </a:r>
            <a:endParaRPr sz="2800">
              <a:latin typeface="Helvetica"/>
              <a:cs typeface="Helvetica"/>
            </a:endParaRPr>
          </a:p>
          <a:p>
            <a:pPr marL="228600" indent="-216535">
              <a:lnSpc>
                <a:spcPct val="100000"/>
              </a:lnSpc>
              <a:spcBef>
                <a:spcPts val="1455"/>
              </a:spcBef>
              <a:buChar char="-"/>
              <a:tabLst>
                <a:tab pos="229235" algn="l"/>
              </a:tabLst>
            </a:pPr>
            <a:r>
              <a:rPr sz="2800" spc="-5" dirty="0">
                <a:solidFill>
                  <a:srgbClr val="FFFFFF"/>
                </a:solidFill>
                <a:latin typeface="Helvetica"/>
                <a:cs typeface="Helvetica"/>
              </a:rPr>
              <a:t>Più</a:t>
            </a:r>
            <a:r>
              <a:rPr sz="2800" spc="-2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progetti</a:t>
            </a:r>
            <a:r>
              <a:rPr sz="2800" spc="-2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ed</a:t>
            </a:r>
            <a:r>
              <a:rPr sz="2800" spc="-15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idee</a:t>
            </a:r>
            <a:endParaRPr sz="2800">
              <a:latin typeface="Helvetica"/>
              <a:cs typeface="Helvetica"/>
            </a:endParaRPr>
          </a:p>
          <a:p>
            <a:pPr marL="228600" indent="-216535">
              <a:lnSpc>
                <a:spcPct val="100000"/>
              </a:lnSpc>
              <a:spcBef>
                <a:spcPts val="1005"/>
              </a:spcBef>
              <a:buChar char="-"/>
              <a:tabLst>
                <a:tab pos="229235" algn="l"/>
              </a:tabLst>
            </a:pPr>
            <a:r>
              <a:rPr sz="2800" spc="-5" dirty="0">
                <a:solidFill>
                  <a:srgbClr val="FFFFFF"/>
                </a:solidFill>
                <a:latin typeface="Helvetica"/>
                <a:cs typeface="Helvetica"/>
              </a:rPr>
              <a:t>Minore</a:t>
            </a:r>
            <a:r>
              <a:rPr sz="2800" spc="5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Helvetica"/>
                <a:cs typeface="Helvetica"/>
              </a:rPr>
              <a:t>timidezza</a:t>
            </a: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 ed inibizione</a:t>
            </a:r>
            <a:endParaRPr sz="2800">
              <a:latin typeface="Helvetica"/>
              <a:cs typeface="Helvetica"/>
            </a:endParaRPr>
          </a:p>
          <a:p>
            <a:pPr marL="228600" indent="-216535">
              <a:lnSpc>
                <a:spcPct val="100000"/>
              </a:lnSpc>
              <a:spcBef>
                <a:spcPts val="1010"/>
              </a:spcBef>
              <a:buChar char="-"/>
              <a:tabLst>
                <a:tab pos="229235" algn="l"/>
              </a:tabLst>
            </a:pPr>
            <a:r>
              <a:rPr sz="2800" spc="-5" dirty="0">
                <a:solidFill>
                  <a:srgbClr val="FFFFFF"/>
                </a:solidFill>
                <a:latin typeface="Helvetica"/>
                <a:cs typeface="Helvetica"/>
              </a:rPr>
              <a:t>Maggiore</a:t>
            </a: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 loquacità</a:t>
            </a:r>
            <a:r>
              <a:rPr sz="2800" spc="-5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del</a:t>
            </a:r>
            <a:r>
              <a:rPr sz="2800" spc="-1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solito</a:t>
            </a:r>
            <a:endParaRPr sz="2800">
              <a:latin typeface="Helvetica"/>
              <a:cs typeface="Helvetica"/>
            </a:endParaRPr>
          </a:p>
          <a:p>
            <a:pPr marL="228600" indent="-216535">
              <a:lnSpc>
                <a:spcPct val="100000"/>
              </a:lnSpc>
              <a:spcBef>
                <a:spcPts val="1010"/>
              </a:spcBef>
              <a:buChar char="-"/>
              <a:tabLst>
                <a:tab pos="229235" algn="l"/>
              </a:tabLst>
            </a:pPr>
            <a:r>
              <a:rPr sz="2800" spc="-5" dirty="0">
                <a:solidFill>
                  <a:srgbClr val="FFFFFF"/>
                </a:solidFill>
                <a:latin typeface="Helvetica"/>
                <a:cs typeface="Helvetica"/>
              </a:rPr>
              <a:t>Umore</a:t>
            </a:r>
            <a:r>
              <a:rPr sz="2800" spc="5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elevato,</a:t>
            </a:r>
            <a:r>
              <a:rPr sz="2800" spc="-1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Helvetica"/>
                <a:cs typeface="Helvetica"/>
              </a:rPr>
              <a:t>ottimismo,</a:t>
            </a:r>
            <a:r>
              <a:rPr sz="2800" spc="-1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euforia</a:t>
            </a:r>
            <a:endParaRPr sz="2800">
              <a:latin typeface="Helvetica"/>
              <a:cs typeface="Helvetica"/>
            </a:endParaRPr>
          </a:p>
          <a:p>
            <a:pPr marL="228600" indent="-216535">
              <a:lnSpc>
                <a:spcPct val="100000"/>
              </a:lnSpc>
              <a:spcBef>
                <a:spcPts val="1005"/>
              </a:spcBef>
              <a:buChar char="-"/>
              <a:tabLst>
                <a:tab pos="229235" algn="l"/>
              </a:tabLst>
            </a:pPr>
            <a:r>
              <a:rPr sz="2800" spc="-5" dirty="0">
                <a:solidFill>
                  <a:srgbClr val="FFFFFF"/>
                </a:solidFill>
                <a:latin typeface="Helvetica"/>
                <a:cs typeface="Helvetica"/>
              </a:rPr>
              <a:t>Pensiero</a:t>
            </a:r>
            <a:r>
              <a:rPr sz="2800" spc="-1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Helvetica"/>
                <a:cs typeface="Helvetica"/>
              </a:rPr>
              <a:t>più</a:t>
            </a:r>
            <a:r>
              <a:rPr sz="2800" spc="-1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rapido</a:t>
            </a:r>
            <a:endParaRPr sz="280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33461" y="386588"/>
            <a:ext cx="807465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solidFill>
                  <a:srgbClr val="FF0000"/>
                </a:solidFill>
                <a:latin typeface="Helvetica"/>
                <a:cs typeface="Helvetica"/>
              </a:rPr>
              <a:t>Il</a:t>
            </a:r>
            <a:r>
              <a:rPr sz="3600" b="1" spc="-20" dirty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Helvetica"/>
                <a:cs typeface="Helvetica"/>
              </a:rPr>
              <a:t>“lato oscuro”</a:t>
            </a:r>
            <a:r>
              <a:rPr sz="3600" b="1" spc="-10" dirty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sz="3600" b="1" dirty="0">
                <a:solidFill>
                  <a:srgbClr val="FF0000"/>
                </a:solidFill>
                <a:latin typeface="Helvetica"/>
                <a:cs typeface="Helvetica"/>
              </a:rPr>
              <a:t>(Dark)</a:t>
            </a:r>
            <a:r>
              <a:rPr sz="3600" b="1" spc="-25" dirty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Helvetica"/>
                <a:cs typeface="Helvetica"/>
              </a:rPr>
              <a:t>della</a:t>
            </a:r>
            <a:r>
              <a:rPr sz="3600" b="1" dirty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Helvetica"/>
                <a:cs typeface="Helvetica"/>
              </a:rPr>
              <a:t>ipomania</a:t>
            </a:r>
            <a:endParaRPr sz="3600">
              <a:latin typeface="Helvetica"/>
              <a:cs typeface="Helvetic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2668" y="3777995"/>
            <a:ext cx="9145523" cy="342899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104272" y="1268373"/>
            <a:ext cx="7886700" cy="514604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96850" indent="-184785">
              <a:lnSpc>
                <a:spcPct val="100000"/>
              </a:lnSpc>
              <a:spcBef>
                <a:spcPts val="770"/>
              </a:spcBef>
              <a:buSzPct val="85714"/>
              <a:buChar char="-"/>
              <a:tabLst>
                <a:tab pos="197485" algn="l"/>
              </a:tabLst>
            </a:pPr>
            <a:r>
              <a:rPr sz="2800" spc="-20" dirty="0">
                <a:solidFill>
                  <a:srgbClr val="FFFFFF"/>
                </a:solidFill>
                <a:latin typeface="Helvetica"/>
                <a:cs typeface="Helvetica"/>
              </a:rPr>
              <a:t>Vita</a:t>
            </a:r>
            <a:r>
              <a:rPr sz="2800" spc="-4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errabonda</a:t>
            </a:r>
            <a:endParaRPr sz="2800">
              <a:latin typeface="Helvetica"/>
              <a:cs typeface="Helvetica"/>
            </a:endParaRPr>
          </a:p>
          <a:p>
            <a:pPr marL="228600" indent="-216535">
              <a:lnSpc>
                <a:spcPct val="100000"/>
              </a:lnSpc>
              <a:spcBef>
                <a:spcPts val="675"/>
              </a:spcBef>
              <a:buChar char="-"/>
              <a:tabLst>
                <a:tab pos="229235" algn="l"/>
              </a:tabLst>
            </a:pP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Relazioni</a:t>
            </a:r>
            <a:r>
              <a:rPr sz="2800" spc="-1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interpersonali</a:t>
            </a:r>
            <a:r>
              <a:rPr sz="2800" spc="-1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instabili</a:t>
            </a:r>
            <a:endParaRPr sz="2800">
              <a:latin typeface="Helvetica"/>
              <a:cs typeface="Helvetica"/>
            </a:endParaRPr>
          </a:p>
          <a:p>
            <a:pPr marL="228600" indent="-216535">
              <a:lnSpc>
                <a:spcPct val="100000"/>
              </a:lnSpc>
              <a:spcBef>
                <a:spcPts val="670"/>
              </a:spcBef>
              <a:buChar char="-"/>
              <a:tabLst>
                <a:tab pos="229235" algn="l"/>
              </a:tabLst>
            </a:pPr>
            <a:r>
              <a:rPr sz="2800" spc="-5" dirty="0">
                <a:solidFill>
                  <a:srgbClr val="FFFFFF"/>
                </a:solidFill>
                <a:latin typeface="Helvetica"/>
                <a:cs typeface="Helvetica"/>
              </a:rPr>
              <a:t>Guida</a:t>
            </a:r>
            <a:r>
              <a:rPr sz="2800" spc="-35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imprudente</a:t>
            </a:r>
            <a:endParaRPr sz="2800">
              <a:latin typeface="Helvetica"/>
              <a:cs typeface="Helvetica"/>
            </a:endParaRPr>
          </a:p>
          <a:p>
            <a:pPr marL="228600" indent="-216535">
              <a:lnSpc>
                <a:spcPct val="100000"/>
              </a:lnSpc>
              <a:spcBef>
                <a:spcPts val="670"/>
              </a:spcBef>
              <a:buChar char="-"/>
              <a:tabLst>
                <a:tab pos="229235" algn="l"/>
              </a:tabLst>
            </a:pPr>
            <a:r>
              <a:rPr sz="2800" spc="-5" dirty="0">
                <a:solidFill>
                  <a:srgbClr val="FFFFFF"/>
                </a:solidFill>
                <a:latin typeface="Helvetica"/>
                <a:cs typeface="Helvetica"/>
              </a:rPr>
              <a:t>Spese </a:t>
            </a: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elevate,</a:t>
            </a:r>
            <a:r>
              <a:rPr sz="2800" spc="-2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acquisti</a:t>
            </a:r>
            <a:r>
              <a:rPr sz="2800" spc="-2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eccessivi</a:t>
            </a:r>
            <a:endParaRPr sz="2800">
              <a:latin typeface="Helvetica"/>
              <a:cs typeface="Helvetica"/>
            </a:endParaRPr>
          </a:p>
          <a:p>
            <a:pPr marL="228600" indent="-216535">
              <a:lnSpc>
                <a:spcPct val="100000"/>
              </a:lnSpc>
              <a:spcBef>
                <a:spcPts val="675"/>
              </a:spcBef>
              <a:buChar char="-"/>
              <a:tabLst>
                <a:tab pos="229235" algn="l"/>
              </a:tabLst>
            </a:pPr>
            <a:r>
              <a:rPr sz="2800" spc="-5" dirty="0">
                <a:solidFill>
                  <a:srgbClr val="FFFFFF"/>
                </a:solidFill>
                <a:latin typeface="Helvetica"/>
                <a:cs typeface="Helvetica"/>
              </a:rPr>
              <a:t>Comportamenti</a:t>
            </a:r>
            <a:r>
              <a:rPr sz="2800" spc="2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economici</a:t>
            </a:r>
            <a:r>
              <a:rPr sz="2800" spc="1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superficiali</a:t>
            </a:r>
            <a:r>
              <a:rPr sz="2800" spc="-5" dirty="0">
                <a:solidFill>
                  <a:srgbClr val="FFFFFF"/>
                </a:solidFill>
                <a:latin typeface="Helvetica"/>
                <a:cs typeface="Helvetica"/>
              </a:rPr>
              <a:t> o</a:t>
            </a: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Helvetica"/>
                <a:cs typeface="Helvetica"/>
              </a:rPr>
              <a:t>a </a:t>
            </a: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rischio</a:t>
            </a:r>
            <a:endParaRPr sz="2800">
              <a:latin typeface="Helvetica"/>
              <a:cs typeface="Helvetica"/>
            </a:endParaRPr>
          </a:p>
          <a:p>
            <a:pPr marL="228600" indent="-216535">
              <a:lnSpc>
                <a:spcPct val="100000"/>
              </a:lnSpc>
              <a:spcBef>
                <a:spcPts val="670"/>
              </a:spcBef>
              <a:buChar char="-"/>
              <a:tabLst>
                <a:tab pos="229235" algn="l"/>
              </a:tabLst>
            </a:pPr>
            <a:r>
              <a:rPr sz="2800" spc="-5" dirty="0">
                <a:solidFill>
                  <a:srgbClr val="FFFFFF"/>
                </a:solidFill>
                <a:latin typeface="Helvetica"/>
                <a:cs typeface="Helvetica"/>
              </a:rPr>
              <a:t>Elevata</a:t>
            </a:r>
            <a:r>
              <a:rPr sz="2800" spc="-1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Helvetica"/>
                <a:cs typeface="Helvetica"/>
              </a:rPr>
              <a:t>irritabilità,</a:t>
            </a: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 impazienza</a:t>
            </a:r>
            <a:endParaRPr sz="2800">
              <a:latin typeface="Helvetica"/>
              <a:cs typeface="Helvetica"/>
            </a:endParaRPr>
          </a:p>
          <a:p>
            <a:pPr marL="208915" indent="-196850">
              <a:lnSpc>
                <a:spcPct val="100000"/>
              </a:lnSpc>
              <a:spcBef>
                <a:spcPts val="675"/>
              </a:spcBef>
              <a:buChar char="-"/>
              <a:tabLst>
                <a:tab pos="209550" algn="l"/>
              </a:tabLst>
            </a:pP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Attenzione</a:t>
            </a:r>
            <a:r>
              <a:rPr sz="2800" spc="-4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labile</a:t>
            </a:r>
            <a:endParaRPr sz="2800">
              <a:latin typeface="Helvetica"/>
              <a:cs typeface="Helvetica"/>
            </a:endParaRPr>
          </a:p>
          <a:p>
            <a:pPr marL="228600" indent="-216535">
              <a:lnSpc>
                <a:spcPct val="100000"/>
              </a:lnSpc>
              <a:spcBef>
                <a:spcPts val="670"/>
              </a:spcBef>
              <a:buChar char="-"/>
              <a:tabLst>
                <a:tab pos="229235" algn="l"/>
              </a:tabLst>
            </a:pP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Ipersessualità</a:t>
            </a:r>
            <a:r>
              <a:rPr sz="2800" spc="-2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(promiscuità,</a:t>
            </a:r>
            <a:r>
              <a:rPr sz="2800" spc="-1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condotte</a:t>
            </a:r>
            <a:r>
              <a:rPr sz="2800" spc="-1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Helvetica"/>
                <a:cs typeface="Helvetica"/>
              </a:rPr>
              <a:t>a</a:t>
            </a:r>
            <a:r>
              <a:rPr sz="2800" spc="-15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rischio)</a:t>
            </a:r>
            <a:endParaRPr sz="2800">
              <a:latin typeface="Helvetica"/>
              <a:cs typeface="Helvetica"/>
            </a:endParaRPr>
          </a:p>
          <a:p>
            <a:pPr marL="228600" indent="-216535">
              <a:lnSpc>
                <a:spcPct val="100000"/>
              </a:lnSpc>
              <a:spcBef>
                <a:spcPts val="670"/>
              </a:spcBef>
              <a:buChar char="-"/>
              <a:tabLst>
                <a:tab pos="229235" algn="l"/>
              </a:tabLst>
            </a:pPr>
            <a:r>
              <a:rPr sz="2800" spc="-5" dirty="0">
                <a:solidFill>
                  <a:srgbClr val="FFFFFF"/>
                </a:solidFill>
                <a:latin typeface="Helvetica"/>
                <a:cs typeface="Helvetica"/>
              </a:rPr>
              <a:t>Elevato</a:t>
            </a:r>
            <a:r>
              <a:rPr sz="2800" spc="-2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consumo</a:t>
            </a:r>
            <a:r>
              <a:rPr sz="2800" spc="5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di</a:t>
            </a:r>
            <a:r>
              <a:rPr sz="2800" spc="-1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sigarette,</a:t>
            </a:r>
            <a:r>
              <a:rPr sz="2800" spc="-2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Helvetica"/>
                <a:cs typeface="Helvetica"/>
              </a:rPr>
              <a:t>caffè</a:t>
            </a:r>
            <a:endParaRPr sz="2800">
              <a:latin typeface="Helvetica"/>
              <a:cs typeface="Helvetica"/>
            </a:endParaRPr>
          </a:p>
          <a:p>
            <a:pPr marL="228600" indent="-216535">
              <a:lnSpc>
                <a:spcPct val="100000"/>
              </a:lnSpc>
              <a:spcBef>
                <a:spcPts val="675"/>
              </a:spcBef>
              <a:buChar char="-"/>
              <a:tabLst>
                <a:tab pos="229235" algn="l"/>
              </a:tabLst>
            </a:pPr>
            <a:r>
              <a:rPr sz="2800" spc="-5" dirty="0">
                <a:solidFill>
                  <a:srgbClr val="FFFFFF"/>
                </a:solidFill>
                <a:latin typeface="Helvetica"/>
                <a:cs typeface="Helvetica"/>
              </a:rPr>
              <a:t>Elevato</a:t>
            </a:r>
            <a:r>
              <a:rPr sz="2800" spc="-1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consumo</a:t>
            </a:r>
            <a:r>
              <a:rPr sz="2800" spc="1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di alcool</a:t>
            </a:r>
            <a:r>
              <a:rPr sz="2800" spc="-5" dirty="0">
                <a:solidFill>
                  <a:srgbClr val="FFFFFF"/>
                </a:solidFill>
                <a:latin typeface="Helvetica"/>
                <a:cs typeface="Helvetica"/>
              </a:rPr>
              <a:t> e</a:t>
            </a: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 sostanze</a:t>
            </a:r>
            <a:r>
              <a:rPr sz="2800" spc="-5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di</a:t>
            </a:r>
            <a:r>
              <a:rPr sz="2800" spc="-5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2800" dirty="0">
                <a:solidFill>
                  <a:srgbClr val="FFFFFF"/>
                </a:solidFill>
                <a:latin typeface="Helvetica"/>
                <a:cs typeface="Helvetica"/>
              </a:rPr>
              <a:t>abuso</a:t>
            </a:r>
            <a:endParaRPr sz="280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6568" y="386587"/>
            <a:ext cx="81578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FF0000"/>
                </a:solidFill>
                <a:latin typeface="Helvetica"/>
                <a:cs typeface="Helvetica"/>
              </a:rPr>
              <a:t>Caratteristiche</a:t>
            </a:r>
            <a:r>
              <a:rPr sz="4000" dirty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sz="4000" spc="-10" dirty="0">
                <a:solidFill>
                  <a:srgbClr val="FF0000"/>
                </a:solidFill>
                <a:latin typeface="Helvetica"/>
                <a:cs typeface="Helvetica"/>
              </a:rPr>
              <a:t>del</a:t>
            </a:r>
            <a:r>
              <a:rPr sz="4000" spc="-5" dirty="0">
                <a:solidFill>
                  <a:srgbClr val="FF0000"/>
                </a:solidFill>
                <a:latin typeface="Helvetica"/>
                <a:cs typeface="Helvetica"/>
              </a:rPr>
              <a:t> Disturbo</a:t>
            </a:r>
            <a:r>
              <a:rPr sz="4000" spc="20" dirty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sz="4000" spc="-5" dirty="0">
                <a:solidFill>
                  <a:srgbClr val="FF0000"/>
                </a:solidFill>
                <a:latin typeface="Helvetica"/>
                <a:cs typeface="Helvetica"/>
              </a:rPr>
              <a:t>Bipolare</a:t>
            </a:r>
            <a:endParaRPr sz="4000">
              <a:latin typeface="Helvetica"/>
              <a:cs typeface="Helvetic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772668" y="1004316"/>
            <a:ext cx="9145905" cy="6202680"/>
            <a:chOff x="772668" y="1004316"/>
            <a:chExt cx="9145905" cy="6202680"/>
          </a:xfrm>
        </p:grpSpPr>
        <p:sp>
          <p:nvSpPr>
            <p:cNvPr id="4" name="object 4"/>
            <p:cNvSpPr/>
            <p:nvPr/>
          </p:nvSpPr>
          <p:spPr>
            <a:xfrm>
              <a:off x="1217557" y="1004316"/>
              <a:ext cx="8260080" cy="76200"/>
            </a:xfrm>
            <a:custGeom>
              <a:avLst/>
              <a:gdLst/>
              <a:ahLst/>
              <a:cxnLst/>
              <a:rect l="l" t="t" r="r" b="b"/>
              <a:pathLst>
                <a:path w="8260080" h="76200">
                  <a:moveTo>
                    <a:pt x="8260079" y="76199"/>
                  </a:moveTo>
                  <a:lnTo>
                    <a:pt x="8260079" y="0"/>
                  </a:lnTo>
                  <a:lnTo>
                    <a:pt x="0" y="0"/>
                  </a:lnTo>
                  <a:lnTo>
                    <a:pt x="0" y="76199"/>
                  </a:lnTo>
                  <a:lnTo>
                    <a:pt x="8260079" y="76199"/>
                  </a:lnTo>
                  <a:close/>
                </a:path>
              </a:pathLst>
            </a:custGeom>
            <a:solidFill>
              <a:srgbClr val="8BF4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2668" y="3777995"/>
              <a:ext cx="9145523" cy="3428999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989972" y="1531111"/>
            <a:ext cx="8503285" cy="5390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1665" marR="5080" indent="-6096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FFFF00"/>
                </a:solidFill>
                <a:latin typeface="Helvetica"/>
                <a:cs typeface="Helvetica"/>
              </a:rPr>
              <a:t>La forma “dark”, </a:t>
            </a:r>
            <a:r>
              <a:rPr sz="3200" dirty="0">
                <a:solidFill>
                  <a:srgbClr val="FFFF00"/>
                </a:solidFill>
                <a:latin typeface="Helvetica"/>
                <a:cs typeface="Helvetica"/>
              </a:rPr>
              <a:t>con </a:t>
            </a:r>
            <a:r>
              <a:rPr sz="3200" spc="-5" dirty="0">
                <a:solidFill>
                  <a:srgbClr val="FFFF00"/>
                </a:solidFill>
                <a:latin typeface="Helvetica"/>
                <a:cs typeface="Helvetica"/>
              </a:rPr>
              <a:t>temperamento ciclotimico, </a:t>
            </a:r>
            <a:r>
              <a:rPr sz="3200" spc="-880" dirty="0">
                <a:solidFill>
                  <a:srgbClr val="FFFF00"/>
                </a:solidFill>
                <a:latin typeface="Helvetica"/>
                <a:cs typeface="Helvetica"/>
              </a:rPr>
              <a:t> </a:t>
            </a:r>
            <a:r>
              <a:rPr sz="3200" dirty="0">
                <a:solidFill>
                  <a:srgbClr val="FFFF00"/>
                </a:solidFill>
                <a:latin typeface="Helvetica"/>
                <a:cs typeface="Helvetica"/>
              </a:rPr>
              <a:t>è </a:t>
            </a:r>
            <a:r>
              <a:rPr sz="3200" spc="-5" dirty="0">
                <a:solidFill>
                  <a:srgbClr val="FFFF00"/>
                </a:solidFill>
                <a:latin typeface="Helvetica"/>
                <a:cs typeface="Helvetica"/>
              </a:rPr>
              <a:t>caratterizzata dal </a:t>
            </a:r>
            <a:r>
              <a:rPr sz="3200" dirty="0">
                <a:solidFill>
                  <a:srgbClr val="FFFF00"/>
                </a:solidFill>
                <a:latin typeface="Helvetica"/>
                <a:cs typeface="Helvetica"/>
              </a:rPr>
              <a:t>massimo </a:t>
            </a:r>
            <a:r>
              <a:rPr sz="3200" spc="-5" dirty="0">
                <a:solidFill>
                  <a:srgbClr val="FFFF00"/>
                </a:solidFill>
                <a:latin typeface="Helvetica"/>
                <a:cs typeface="Helvetica"/>
              </a:rPr>
              <a:t>grado di </a:t>
            </a:r>
            <a:r>
              <a:rPr sz="3200" dirty="0">
                <a:solidFill>
                  <a:srgbClr val="FFFF00"/>
                </a:solidFill>
                <a:latin typeface="Helvetica"/>
                <a:cs typeface="Helvetica"/>
              </a:rPr>
              <a:t> </a:t>
            </a:r>
            <a:r>
              <a:rPr sz="3200" spc="-5" dirty="0">
                <a:solidFill>
                  <a:srgbClr val="FFFF00"/>
                </a:solidFill>
                <a:latin typeface="Helvetica"/>
                <a:cs typeface="Helvetica"/>
              </a:rPr>
              <a:t>instabilità dell’umore, del pensiero </a:t>
            </a:r>
            <a:r>
              <a:rPr sz="3200" dirty="0">
                <a:solidFill>
                  <a:srgbClr val="FFFF00"/>
                </a:solidFill>
                <a:latin typeface="Helvetica"/>
                <a:cs typeface="Helvetica"/>
              </a:rPr>
              <a:t>e </a:t>
            </a:r>
            <a:r>
              <a:rPr sz="3200" spc="-5" dirty="0">
                <a:solidFill>
                  <a:srgbClr val="FFFF00"/>
                </a:solidFill>
                <a:latin typeface="Helvetica"/>
                <a:cs typeface="Helvetica"/>
              </a:rPr>
              <a:t>del </a:t>
            </a:r>
            <a:r>
              <a:rPr sz="3200" dirty="0">
                <a:solidFill>
                  <a:srgbClr val="FFFF00"/>
                </a:solidFill>
                <a:latin typeface="Helvetica"/>
                <a:cs typeface="Helvetica"/>
              </a:rPr>
              <a:t> </a:t>
            </a:r>
            <a:r>
              <a:rPr sz="3200" spc="-5" dirty="0">
                <a:solidFill>
                  <a:srgbClr val="FFFF00"/>
                </a:solidFill>
                <a:latin typeface="Helvetica"/>
                <a:cs typeface="Helvetica"/>
              </a:rPr>
              <a:t>comportamento,</a:t>
            </a:r>
            <a:r>
              <a:rPr sz="3200" spc="-50" dirty="0">
                <a:solidFill>
                  <a:srgbClr val="FFFF00"/>
                </a:solidFill>
                <a:latin typeface="Helvetica"/>
                <a:cs typeface="Helvetica"/>
              </a:rPr>
              <a:t> </a:t>
            </a:r>
            <a:r>
              <a:rPr sz="3200" dirty="0">
                <a:solidFill>
                  <a:srgbClr val="FFFF00"/>
                </a:solidFill>
                <a:latin typeface="Helvetica"/>
                <a:cs typeface="Helvetica"/>
              </a:rPr>
              <a:t>e</a:t>
            </a:r>
            <a:r>
              <a:rPr sz="3200" spc="-15" dirty="0">
                <a:solidFill>
                  <a:srgbClr val="FFFF00"/>
                </a:solidFill>
                <a:latin typeface="Helvetica"/>
                <a:cs typeface="Helvetica"/>
              </a:rPr>
              <a:t> </a:t>
            </a:r>
            <a:r>
              <a:rPr sz="3200" dirty="0">
                <a:solidFill>
                  <a:srgbClr val="FFFF00"/>
                </a:solidFill>
                <a:latin typeface="Helvetica"/>
                <a:cs typeface="Helvetica"/>
              </a:rPr>
              <a:t>si</a:t>
            </a:r>
            <a:r>
              <a:rPr sz="3200" spc="-20" dirty="0">
                <a:solidFill>
                  <a:srgbClr val="FFFF00"/>
                </a:solidFill>
                <a:latin typeface="Helvetica"/>
                <a:cs typeface="Helvetica"/>
              </a:rPr>
              <a:t> </a:t>
            </a:r>
            <a:r>
              <a:rPr sz="3200" dirty="0">
                <a:solidFill>
                  <a:srgbClr val="FFFF00"/>
                </a:solidFill>
                <a:latin typeface="Helvetica"/>
                <a:cs typeface="Helvetica"/>
              </a:rPr>
              <a:t>associa</a:t>
            </a:r>
            <a:r>
              <a:rPr sz="3200" spc="-25" dirty="0">
                <a:solidFill>
                  <a:srgbClr val="FFFF00"/>
                </a:solidFill>
                <a:latin typeface="Helvetica"/>
                <a:cs typeface="Helvetica"/>
              </a:rPr>
              <a:t> </a:t>
            </a:r>
            <a:r>
              <a:rPr sz="3200" spc="-5" dirty="0">
                <a:solidFill>
                  <a:srgbClr val="FFFF00"/>
                </a:solidFill>
                <a:latin typeface="Helvetica"/>
                <a:cs typeface="Helvetica"/>
              </a:rPr>
              <a:t>a: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</a:pPr>
            <a:r>
              <a:rPr sz="3200" b="1" u="heavy" spc="-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Helvetica"/>
                <a:cs typeface="Helvetica"/>
              </a:rPr>
              <a:t>&gt;&gt;comorbidità</a:t>
            </a:r>
            <a:r>
              <a:rPr sz="3200" b="1" u="heavy" spc="-4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Helvetica"/>
                <a:cs typeface="Helvetica"/>
              </a:rPr>
              <a:t> </a:t>
            </a:r>
            <a:r>
              <a:rPr sz="3200" b="1" u="heavy" spc="-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Helvetica"/>
                <a:cs typeface="Helvetica"/>
              </a:rPr>
              <a:t>di</a:t>
            </a:r>
            <a:r>
              <a:rPr sz="3200" b="1" u="heavy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Helvetica"/>
                <a:cs typeface="Helvetica"/>
              </a:rPr>
              <a:t> </a:t>
            </a:r>
            <a:r>
              <a:rPr sz="3200" b="1" u="heavy" spc="-1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Helvetica"/>
                <a:cs typeface="Helvetica"/>
              </a:rPr>
              <a:t>asse</a:t>
            </a:r>
            <a:r>
              <a:rPr sz="3200" b="1" u="heavy" spc="-1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Helvetica"/>
                <a:cs typeface="Helvetica"/>
              </a:rPr>
              <a:t> </a:t>
            </a:r>
            <a:r>
              <a:rPr sz="3200" b="1" u="heavy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Helvetica"/>
                <a:cs typeface="Helvetica"/>
              </a:rPr>
              <a:t>I </a:t>
            </a:r>
            <a:r>
              <a:rPr sz="3200" b="1" u="heavy" spc="-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Helvetica"/>
                <a:cs typeface="Helvetica"/>
              </a:rPr>
              <a:t>(ADHD/condotta),</a:t>
            </a:r>
            <a:endParaRPr sz="3200">
              <a:latin typeface="Helvetica"/>
              <a:cs typeface="Helvetica"/>
            </a:endParaRPr>
          </a:p>
          <a:p>
            <a:pPr marL="574675" marR="3000375">
              <a:lnSpc>
                <a:spcPct val="100000"/>
              </a:lnSpc>
            </a:pPr>
            <a:r>
              <a:rPr sz="3200" spc="-5" dirty="0">
                <a:solidFill>
                  <a:srgbClr val="FFFF00"/>
                </a:solidFill>
                <a:latin typeface="Helvetica"/>
                <a:cs typeface="Helvetica"/>
              </a:rPr>
              <a:t>maggiore</a:t>
            </a:r>
            <a:r>
              <a:rPr sz="3200" spc="-55" dirty="0">
                <a:solidFill>
                  <a:srgbClr val="FFFF00"/>
                </a:solidFill>
                <a:latin typeface="Helvetica"/>
                <a:cs typeface="Helvetica"/>
              </a:rPr>
              <a:t> </a:t>
            </a:r>
            <a:r>
              <a:rPr sz="3200" dirty="0">
                <a:solidFill>
                  <a:srgbClr val="FFFF00"/>
                </a:solidFill>
                <a:latin typeface="Helvetica"/>
                <a:cs typeface="Helvetica"/>
              </a:rPr>
              <a:t>rischio</a:t>
            </a:r>
            <a:r>
              <a:rPr sz="3200" spc="-50" dirty="0">
                <a:solidFill>
                  <a:srgbClr val="FFFF00"/>
                </a:solidFill>
                <a:latin typeface="Helvetica"/>
                <a:cs typeface="Helvetica"/>
              </a:rPr>
              <a:t> </a:t>
            </a:r>
            <a:r>
              <a:rPr sz="3200" spc="-5" dirty="0">
                <a:solidFill>
                  <a:srgbClr val="FFFF00"/>
                </a:solidFill>
                <a:latin typeface="Helvetica"/>
                <a:cs typeface="Helvetica"/>
              </a:rPr>
              <a:t>suicidario, </a:t>
            </a:r>
            <a:r>
              <a:rPr sz="3200" spc="-869" dirty="0">
                <a:solidFill>
                  <a:srgbClr val="FFFF00"/>
                </a:solidFill>
                <a:latin typeface="Helvetica"/>
                <a:cs typeface="Helvetica"/>
              </a:rPr>
              <a:t> </a:t>
            </a:r>
            <a:r>
              <a:rPr sz="3200" spc="-5" dirty="0">
                <a:solidFill>
                  <a:srgbClr val="FFFF00"/>
                </a:solidFill>
                <a:latin typeface="Helvetica"/>
                <a:cs typeface="Helvetica"/>
              </a:rPr>
              <a:t>elevato </a:t>
            </a:r>
            <a:r>
              <a:rPr sz="3200" dirty="0">
                <a:solidFill>
                  <a:srgbClr val="FFFF00"/>
                </a:solidFill>
                <a:latin typeface="Helvetica"/>
                <a:cs typeface="Helvetica"/>
              </a:rPr>
              <a:t>uso </a:t>
            </a:r>
            <a:r>
              <a:rPr sz="3200" spc="-5" dirty="0">
                <a:solidFill>
                  <a:srgbClr val="FFFF00"/>
                </a:solidFill>
                <a:latin typeface="Helvetica"/>
                <a:cs typeface="Helvetica"/>
              </a:rPr>
              <a:t>di sostanze </a:t>
            </a:r>
            <a:r>
              <a:rPr sz="3200" dirty="0">
                <a:solidFill>
                  <a:srgbClr val="FFFF00"/>
                </a:solidFill>
                <a:latin typeface="Helvetica"/>
                <a:cs typeface="Helvetica"/>
              </a:rPr>
              <a:t> </a:t>
            </a:r>
            <a:r>
              <a:rPr sz="3200" spc="-5" dirty="0">
                <a:solidFill>
                  <a:srgbClr val="FFFF00"/>
                </a:solidFill>
                <a:latin typeface="Helvetica"/>
                <a:cs typeface="Helvetica"/>
              </a:rPr>
              <a:t>comportamenti</a:t>
            </a:r>
            <a:r>
              <a:rPr sz="3200" spc="-40" dirty="0">
                <a:solidFill>
                  <a:srgbClr val="FFFF00"/>
                </a:solidFill>
                <a:latin typeface="Helvetica"/>
                <a:cs typeface="Helvetica"/>
              </a:rPr>
              <a:t> </a:t>
            </a:r>
            <a:r>
              <a:rPr sz="3200" dirty="0">
                <a:solidFill>
                  <a:srgbClr val="FFFF00"/>
                </a:solidFill>
                <a:latin typeface="Helvetica"/>
                <a:cs typeface="Helvetica"/>
              </a:rPr>
              <a:t>a</a:t>
            </a:r>
            <a:r>
              <a:rPr sz="3200" spc="-15" dirty="0">
                <a:solidFill>
                  <a:srgbClr val="FFFF00"/>
                </a:solidFill>
                <a:latin typeface="Helvetica"/>
                <a:cs typeface="Helvetica"/>
              </a:rPr>
              <a:t> </a:t>
            </a:r>
            <a:r>
              <a:rPr sz="3200" spc="-5" dirty="0">
                <a:solidFill>
                  <a:srgbClr val="FFFF00"/>
                </a:solidFill>
                <a:latin typeface="Helvetica"/>
                <a:cs typeface="Helvetica"/>
              </a:rPr>
              <a:t>rischio.</a:t>
            </a:r>
            <a:endParaRPr sz="3200">
              <a:latin typeface="Helvetica"/>
              <a:cs typeface="Helvetic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250">
              <a:latin typeface="Helvetica"/>
              <a:cs typeface="Helvetica"/>
            </a:endParaRPr>
          </a:p>
          <a:p>
            <a:pPr marL="2045335" marR="955675" indent="-820419">
              <a:lnSpc>
                <a:spcPct val="100000"/>
              </a:lnSpc>
              <a:spcBef>
                <a:spcPts val="5"/>
              </a:spcBef>
            </a:pPr>
            <a:r>
              <a:rPr sz="32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Helvetica"/>
                <a:cs typeface="Helvetica"/>
              </a:rPr>
              <a:t>E’</a:t>
            </a:r>
            <a:r>
              <a:rPr sz="3200" u="heavy" spc="-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Helvetica"/>
                <a:cs typeface="Helvetica"/>
              </a:rPr>
              <a:t> </a:t>
            </a:r>
            <a:r>
              <a:rPr sz="32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Helvetica"/>
                <a:cs typeface="Helvetica"/>
              </a:rPr>
              <a:t>la</a:t>
            </a:r>
            <a:r>
              <a:rPr sz="32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Helvetica"/>
                <a:cs typeface="Helvetica"/>
              </a:rPr>
              <a:t> </a:t>
            </a:r>
            <a:r>
              <a:rPr sz="32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Helvetica"/>
                <a:cs typeface="Helvetica"/>
              </a:rPr>
              <a:t>forma</a:t>
            </a:r>
            <a:r>
              <a:rPr sz="3200" u="heavy" spc="-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Helvetica"/>
                <a:cs typeface="Helvetica"/>
              </a:rPr>
              <a:t> </a:t>
            </a:r>
            <a:r>
              <a:rPr sz="32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Helvetica"/>
                <a:cs typeface="Helvetica"/>
              </a:rPr>
              <a:t>con</a:t>
            </a:r>
            <a:r>
              <a:rPr sz="3200" u="heavy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Helvetica"/>
                <a:cs typeface="Helvetica"/>
              </a:rPr>
              <a:t> </a:t>
            </a:r>
            <a:r>
              <a:rPr sz="32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Helvetica"/>
                <a:cs typeface="Helvetica"/>
              </a:rPr>
              <a:t>il </a:t>
            </a:r>
            <a:r>
              <a:rPr sz="32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Helvetica"/>
                <a:cs typeface="Helvetica"/>
              </a:rPr>
              <a:t>massimo</a:t>
            </a:r>
            <a:r>
              <a:rPr sz="3200" u="heavy" spc="-4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Helvetica"/>
                <a:cs typeface="Helvetica"/>
              </a:rPr>
              <a:t> </a:t>
            </a:r>
            <a:r>
              <a:rPr sz="32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Helvetica"/>
                <a:cs typeface="Helvetica"/>
              </a:rPr>
              <a:t>grado</a:t>
            </a:r>
            <a:r>
              <a:rPr sz="3200" u="heavy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Helvetica"/>
                <a:cs typeface="Helvetica"/>
              </a:rPr>
              <a:t> </a:t>
            </a:r>
            <a:r>
              <a:rPr sz="32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Helvetica"/>
                <a:cs typeface="Helvetica"/>
              </a:rPr>
              <a:t>di </a:t>
            </a:r>
            <a:r>
              <a:rPr sz="3200" spc="-875" dirty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sz="32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Helvetica"/>
                <a:cs typeface="Helvetica"/>
              </a:rPr>
              <a:t>caratteristiche</a:t>
            </a:r>
            <a:r>
              <a:rPr sz="3200" u="heavy" spc="-7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Helvetica"/>
                <a:cs typeface="Helvetica"/>
              </a:rPr>
              <a:t> </a:t>
            </a:r>
            <a:r>
              <a:rPr sz="32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Helvetica"/>
                <a:cs typeface="Helvetica"/>
              </a:rPr>
              <a:t>BORDERLINE</a:t>
            </a:r>
            <a:endParaRPr sz="320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9844" y="263143"/>
            <a:ext cx="6251575" cy="1367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87705" marR="5080" indent="-67564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Caratteristiche </a:t>
            </a:r>
            <a:r>
              <a:rPr dirty="0"/>
              <a:t>psicologiche </a:t>
            </a:r>
            <a:r>
              <a:rPr spc="-1085" dirty="0"/>
              <a:t> </a:t>
            </a:r>
            <a:r>
              <a:rPr spc="-5" dirty="0"/>
              <a:t>in</a:t>
            </a:r>
            <a:r>
              <a:rPr spc="-25" dirty="0"/>
              <a:t> </a:t>
            </a:r>
            <a:r>
              <a:rPr dirty="0"/>
              <a:t>pazienti</a:t>
            </a:r>
            <a:r>
              <a:rPr spc="-40" dirty="0"/>
              <a:t> </a:t>
            </a:r>
            <a:r>
              <a:rPr spc="-5" dirty="0"/>
              <a:t>ciclotimici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2668" y="3777995"/>
            <a:ext cx="9145523" cy="342899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887864" y="1653031"/>
            <a:ext cx="8275955" cy="5457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6235" algn="l"/>
              </a:tabLst>
            </a:pP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Sensibilità</a:t>
            </a:r>
            <a:r>
              <a:rPr sz="36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al</a:t>
            </a:r>
            <a:r>
              <a:rPr sz="36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rifiuto</a:t>
            </a:r>
            <a:endParaRPr sz="36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Char char="•"/>
              <a:tabLst>
                <a:tab pos="354965" algn="l"/>
                <a:tab pos="356235" algn="l"/>
              </a:tabLst>
            </a:pP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Dipendenza</a:t>
            </a:r>
            <a:r>
              <a:rPr sz="36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affettiva</a:t>
            </a:r>
            <a:endParaRPr sz="36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Char char="•"/>
              <a:tabLst>
                <a:tab pos="354965" algn="l"/>
                <a:tab pos="356235" algn="l"/>
              </a:tabLst>
            </a:pP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Gelosia</a:t>
            </a:r>
            <a:endParaRPr sz="36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Ossessiva</a:t>
            </a:r>
            <a:r>
              <a:rPr sz="36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necessità</a:t>
            </a:r>
            <a:r>
              <a:rPr sz="36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di</a:t>
            </a:r>
            <a:r>
              <a:rPr sz="36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piacere</a:t>
            </a:r>
            <a:endParaRPr sz="36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Char char="•"/>
              <a:tabLst>
                <a:tab pos="354965" algn="l"/>
                <a:tab pos="356235" algn="l"/>
              </a:tabLst>
            </a:pP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Ipersensibilità</a:t>
            </a:r>
            <a:r>
              <a:rPr sz="3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alle critiche</a:t>
            </a:r>
            <a:endParaRPr sz="3600">
              <a:latin typeface="Times New Roman"/>
              <a:cs typeface="Times New Roman"/>
            </a:endParaRPr>
          </a:p>
          <a:p>
            <a:pPr marL="354965" marR="702945" indent="-342900">
              <a:lnSpc>
                <a:spcPts val="3890"/>
              </a:lnSpc>
              <a:spcBef>
                <a:spcPts val="484"/>
              </a:spcBef>
              <a:buChar char="•"/>
              <a:tabLst>
                <a:tab pos="354965" algn="l"/>
                <a:tab pos="356235" algn="l"/>
              </a:tabLst>
            </a:pP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Necessità</a:t>
            </a:r>
            <a:r>
              <a:rPr sz="36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di</a:t>
            </a:r>
            <a:r>
              <a:rPr sz="3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complimenti</a:t>
            </a:r>
            <a:r>
              <a:rPr sz="3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 ricompense </a:t>
            </a:r>
            <a:r>
              <a:rPr sz="3600" spc="-8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emotive</a:t>
            </a:r>
            <a:endParaRPr sz="3600">
              <a:latin typeface="Times New Roman"/>
              <a:cs typeface="Times New Roman"/>
            </a:endParaRPr>
          </a:p>
          <a:p>
            <a:pPr marL="355600" indent="-343535">
              <a:lnSpc>
                <a:spcPts val="4260"/>
              </a:lnSpc>
              <a:buChar char="•"/>
              <a:tabLst>
                <a:tab pos="354965" algn="l"/>
                <a:tab pos="356235" algn="l"/>
              </a:tabLst>
            </a:pP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Scarsa</a:t>
            </a:r>
            <a:r>
              <a:rPr sz="36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proiezione</a:t>
            </a:r>
            <a:r>
              <a:rPr sz="36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nel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futuro</a:t>
            </a:r>
            <a:endParaRPr sz="36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Char char="•"/>
              <a:tabLst>
                <a:tab pos="354965" algn="l"/>
                <a:tab pos="356235" algn="l"/>
              </a:tabLst>
            </a:pP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Novelty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seeking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misto</a:t>
            </a:r>
            <a:r>
              <a:rPr sz="36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con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harm</a:t>
            </a:r>
            <a:r>
              <a:rPr sz="3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avoidance</a:t>
            </a:r>
            <a:endParaRPr sz="36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Char char="•"/>
              <a:tabLst>
                <a:tab pos="354965" algn="l"/>
                <a:tab pos="356235" algn="l"/>
              </a:tabLst>
            </a:pP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Autostima</a:t>
            </a:r>
            <a:r>
              <a:rPr sz="36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bassa</a:t>
            </a:r>
            <a:r>
              <a:rPr sz="36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 oscillante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21269" y="464312"/>
            <a:ext cx="78466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5" dirty="0">
                <a:solidFill>
                  <a:srgbClr val="FF0000"/>
                </a:solidFill>
                <a:latin typeface="Times New Roman"/>
                <a:cs typeface="Times New Roman"/>
              </a:rPr>
              <a:t>TRATTAMENTO:</a:t>
            </a:r>
            <a:r>
              <a:rPr sz="36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intervento</a:t>
            </a:r>
            <a:r>
              <a:rPr sz="360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educativo</a:t>
            </a:r>
            <a:endParaRPr sz="36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2668" y="3777995"/>
            <a:ext cx="9145523" cy="342899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081412" y="1156218"/>
            <a:ext cx="8164830" cy="5615305"/>
          </a:xfrm>
          <a:prstGeom prst="rect">
            <a:avLst/>
          </a:prstGeom>
        </p:spPr>
        <p:txBody>
          <a:bodyPr vert="horz" wrap="square" lIns="0" tIns="307975" rIns="0" bIns="0" rtlCol="0">
            <a:spAutoFit/>
          </a:bodyPr>
          <a:lstStyle/>
          <a:p>
            <a:pPr marL="601980">
              <a:lnSpc>
                <a:spcPct val="100000"/>
              </a:lnSpc>
              <a:spcBef>
                <a:spcPts val="2425"/>
              </a:spcBef>
            </a:pPr>
            <a:r>
              <a:rPr sz="36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Forme</a:t>
            </a:r>
            <a:r>
              <a:rPr sz="36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lievi,</a:t>
            </a:r>
            <a:r>
              <a:rPr sz="3600" b="1" spc="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esordio</a:t>
            </a:r>
            <a:r>
              <a:rPr sz="3600" b="1" spc="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b="1" spc="-15" dirty="0">
                <a:solidFill>
                  <a:srgbClr val="FFFF00"/>
                </a:solidFill>
                <a:latin typeface="Times New Roman"/>
                <a:cs typeface="Times New Roman"/>
              </a:rPr>
              <a:t>precoce</a:t>
            </a:r>
            <a:r>
              <a:rPr sz="3600" b="1" spc="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FFFF00"/>
                </a:solidFill>
                <a:latin typeface="Times New Roman"/>
                <a:cs typeface="Times New Roman"/>
              </a:rPr>
              <a:t>e</a:t>
            </a:r>
            <a:r>
              <a:rPr sz="36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600" b="1" spc="-15" dirty="0">
                <a:solidFill>
                  <a:srgbClr val="FFFF00"/>
                </a:solidFill>
                <a:latin typeface="Times New Roman"/>
                <a:cs typeface="Times New Roman"/>
              </a:rPr>
              <a:t>recente</a:t>
            </a:r>
            <a:endParaRPr sz="3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195"/>
              </a:spcBef>
            </a:pPr>
            <a:r>
              <a:rPr sz="3400" spc="-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sz="34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spc="-5" dirty="0">
                <a:solidFill>
                  <a:srgbClr val="FFFFFF"/>
                </a:solidFill>
                <a:latin typeface="Times New Roman"/>
                <a:cs typeface="Times New Roman"/>
              </a:rPr>
              <a:t>Incontri</a:t>
            </a:r>
            <a:r>
              <a:rPr sz="34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dirty="0">
                <a:solidFill>
                  <a:srgbClr val="FFFFFF"/>
                </a:solidFill>
                <a:latin typeface="Times New Roman"/>
                <a:cs typeface="Times New Roman"/>
              </a:rPr>
              <a:t>non</a:t>
            </a:r>
            <a:r>
              <a:rPr sz="3400" spc="-5" dirty="0">
                <a:solidFill>
                  <a:srgbClr val="FFFFFF"/>
                </a:solidFill>
                <a:latin typeface="Times New Roman"/>
                <a:cs typeface="Times New Roman"/>
              </a:rPr>
              <a:t> strutturati</a:t>
            </a:r>
            <a:r>
              <a:rPr sz="34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dirty="0">
                <a:solidFill>
                  <a:srgbClr val="FFFFFF"/>
                </a:solidFill>
                <a:latin typeface="Times New Roman"/>
                <a:cs typeface="Times New Roman"/>
              </a:rPr>
              <a:t>di</a:t>
            </a:r>
            <a:r>
              <a:rPr sz="34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spc="-5" dirty="0">
                <a:solidFill>
                  <a:srgbClr val="FFFFFF"/>
                </a:solidFill>
                <a:latin typeface="Times New Roman"/>
                <a:cs typeface="Times New Roman"/>
              </a:rPr>
              <a:t>sostegno</a:t>
            </a:r>
            <a:endParaRPr sz="3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3400" spc="-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sz="3400" spc="-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spc="-5" dirty="0">
                <a:solidFill>
                  <a:srgbClr val="FFFFFF"/>
                </a:solidFill>
                <a:latin typeface="Times New Roman"/>
                <a:cs typeface="Times New Roman"/>
              </a:rPr>
              <a:t>Alleanza</a:t>
            </a:r>
            <a:r>
              <a:rPr sz="34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spc="-5" dirty="0">
                <a:solidFill>
                  <a:srgbClr val="FFFFFF"/>
                </a:solidFill>
                <a:latin typeface="Times New Roman"/>
                <a:cs typeface="Times New Roman"/>
              </a:rPr>
              <a:t>terapeutica</a:t>
            </a:r>
            <a:r>
              <a:rPr sz="34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spc="-5" dirty="0">
                <a:solidFill>
                  <a:srgbClr val="FFFFFF"/>
                </a:solidFill>
                <a:latin typeface="Times New Roman"/>
                <a:cs typeface="Times New Roman"/>
              </a:rPr>
              <a:t>con</a:t>
            </a:r>
            <a:r>
              <a:rPr sz="3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spc="-5" dirty="0">
                <a:solidFill>
                  <a:srgbClr val="FFFFFF"/>
                </a:solidFill>
                <a:latin typeface="Times New Roman"/>
                <a:cs typeface="Times New Roman"/>
              </a:rPr>
              <a:t>bambino</a:t>
            </a:r>
            <a:r>
              <a:rPr sz="34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spc="-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4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spc="-5" dirty="0">
                <a:solidFill>
                  <a:srgbClr val="FFFFFF"/>
                </a:solidFill>
                <a:latin typeface="Times New Roman"/>
                <a:cs typeface="Times New Roman"/>
              </a:rPr>
              <a:t>famiglia</a:t>
            </a:r>
            <a:endParaRPr sz="3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3400" spc="-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sz="34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spc="-5" dirty="0">
                <a:solidFill>
                  <a:srgbClr val="FFFFFF"/>
                </a:solidFill>
                <a:latin typeface="Times New Roman"/>
                <a:cs typeface="Times New Roman"/>
              </a:rPr>
              <a:t>Spiegazione</a:t>
            </a:r>
            <a:r>
              <a:rPr sz="34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dirty="0">
                <a:solidFill>
                  <a:srgbClr val="FFFFFF"/>
                </a:solidFill>
                <a:latin typeface="Times New Roman"/>
                <a:cs typeface="Times New Roman"/>
              </a:rPr>
              <a:t>del</a:t>
            </a:r>
            <a:r>
              <a:rPr sz="34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spc="-5" dirty="0">
                <a:solidFill>
                  <a:srgbClr val="FFFFFF"/>
                </a:solidFill>
                <a:latin typeface="Times New Roman"/>
                <a:cs typeface="Times New Roman"/>
              </a:rPr>
              <a:t>significato</a:t>
            </a:r>
            <a:r>
              <a:rPr sz="34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dirty="0">
                <a:solidFill>
                  <a:srgbClr val="FFFFFF"/>
                </a:solidFill>
                <a:latin typeface="Times New Roman"/>
                <a:cs typeface="Times New Roman"/>
              </a:rPr>
              <a:t>dei</a:t>
            </a:r>
            <a:r>
              <a:rPr sz="34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spc="-5" dirty="0">
                <a:solidFill>
                  <a:srgbClr val="FFFFFF"/>
                </a:solidFill>
                <a:latin typeface="Times New Roman"/>
                <a:cs typeface="Times New Roman"/>
              </a:rPr>
              <a:t>sintomi</a:t>
            </a:r>
            <a:endParaRPr sz="3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3400" spc="-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sz="34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spc="-5" dirty="0">
                <a:solidFill>
                  <a:srgbClr val="FFFFFF"/>
                </a:solidFill>
                <a:latin typeface="Times New Roman"/>
                <a:cs typeface="Times New Roman"/>
              </a:rPr>
              <a:t>Impatto</a:t>
            </a:r>
            <a:r>
              <a:rPr sz="34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dirty="0">
                <a:solidFill>
                  <a:srgbClr val="FFFFFF"/>
                </a:solidFill>
                <a:latin typeface="Times New Roman"/>
                <a:cs typeface="Times New Roman"/>
              </a:rPr>
              <a:t>dei</a:t>
            </a:r>
            <a:r>
              <a:rPr sz="34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spc="-5" dirty="0">
                <a:solidFill>
                  <a:srgbClr val="FFFFFF"/>
                </a:solidFill>
                <a:latin typeface="Times New Roman"/>
                <a:cs typeface="Times New Roman"/>
              </a:rPr>
              <a:t>sintomi</a:t>
            </a:r>
            <a:r>
              <a:rPr sz="34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spc="-5" dirty="0">
                <a:solidFill>
                  <a:srgbClr val="FFFFFF"/>
                </a:solidFill>
                <a:latin typeface="Times New Roman"/>
                <a:cs typeface="Times New Roman"/>
              </a:rPr>
              <a:t>sulla</a:t>
            </a:r>
            <a:r>
              <a:rPr sz="34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spc="-5" dirty="0">
                <a:solidFill>
                  <a:srgbClr val="FFFFFF"/>
                </a:solidFill>
                <a:latin typeface="Times New Roman"/>
                <a:cs typeface="Times New Roman"/>
              </a:rPr>
              <a:t>qualità</a:t>
            </a:r>
            <a:r>
              <a:rPr sz="34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spc="-5" dirty="0">
                <a:solidFill>
                  <a:srgbClr val="FFFFFF"/>
                </a:solidFill>
                <a:latin typeface="Times New Roman"/>
                <a:cs typeface="Times New Roman"/>
              </a:rPr>
              <a:t>della vita</a:t>
            </a:r>
            <a:endParaRPr sz="3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sz="3400" spc="-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sz="34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spc="-5" dirty="0">
                <a:solidFill>
                  <a:srgbClr val="FFFFFF"/>
                </a:solidFill>
                <a:latin typeface="Times New Roman"/>
                <a:cs typeface="Times New Roman"/>
              </a:rPr>
              <a:t>Strategie</a:t>
            </a:r>
            <a:r>
              <a:rPr sz="3400" dirty="0">
                <a:solidFill>
                  <a:srgbClr val="FFFFFF"/>
                </a:solidFill>
                <a:latin typeface="Times New Roman"/>
                <a:cs typeface="Times New Roman"/>
              </a:rPr>
              <a:t> di</a:t>
            </a:r>
            <a:r>
              <a:rPr sz="34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dirty="0">
                <a:solidFill>
                  <a:srgbClr val="FFFFFF"/>
                </a:solidFill>
                <a:latin typeface="Times New Roman"/>
                <a:cs typeface="Times New Roman"/>
              </a:rPr>
              <a:t>coping</a:t>
            </a:r>
            <a:endParaRPr sz="3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3400" spc="-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sz="34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spc="-5" dirty="0">
                <a:solidFill>
                  <a:srgbClr val="FFFFFF"/>
                </a:solidFill>
                <a:latin typeface="Times New Roman"/>
                <a:cs typeface="Times New Roman"/>
              </a:rPr>
              <a:t>Gestione </a:t>
            </a:r>
            <a:r>
              <a:rPr sz="3400" dirty="0">
                <a:solidFill>
                  <a:srgbClr val="FFFFFF"/>
                </a:solidFill>
                <a:latin typeface="Times New Roman"/>
                <a:cs typeface="Times New Roman"/>
              </a:rPr>
              <a:t>dei</a:t>
            </a:r>
            <a:r>
              <a:rPr sz="3400" spc="-5" dirty="0">
                <a:solidFill>
                  <a:srgbClr val="FFFFFF"/>
                </a:solidFill>
                <a:latin typeface="Times New Roman"/>
                <a:cs typeface="Times New Roman"/>
              </a:rPr>
              <a:t> sensi</a:t>
            </a:r>
            <a:r>
              <a:rPr sz="3400" dirty="0">
                <a:solidFill>
                  <a:srgbClr val="FFFFFF"/>
                </a:solidFill>
                <a:latin typeface="Times New Roman"/>
                <a:cs typeface="Times New Roman"/>
              </a:rPr>
              <a:t> di</a:t>
            </a:r>
            <a:r>
              <a:rPr sz="34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dirty="0">
                <a:solidFill>
                  <a:srgbClr val="FFFFFF"/>
                </a:solidFill>
                <a:latin typeface="Times New Roman"/>
                <a:cs typeface="Times New Roman"/>
              </a:rPr>
              <a:t>colpa</a:t>
            </a:r>
            <a:endParaRPr sz="3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sz="3400" spc="-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sz="3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spc="-5" dirty="0">
                <a:solidFill>
                  <a:srgbClr val="FFFFFF"/>
                </a:solidFill>
                <a:latin typeface="Times New Roman"/>
                <a:cs typeface="Times New Roman"/>
              </a:rPr>
              <a:t>Rapporti</a:t>
            </a:r>
            <a:r>
              <a:rPr sz="34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spc="-5" dirty="0">
                <a:solidFill>
                  <a:srgbClr val="FFFFFF"/>
                </a:solidFill>
                <a:latin typeface="Times New Roman"/>
                <a:cs typeface="Times New Roman"/>
              </a:rPr>
              <a:t>con</a:t>
            </a:r>
            <a:r>
              <a:rPr sz="34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spc="-5" dirty="0">
                <a:solidFill>
                  <a:srgbClr val="FFFFFF"/>
                </a:solidFill>
                <a:latin typeface="Times New Roman"/>
                <a:cs typeface="Times New Roman"/>
              </a:rPr>
              <a:t>scuola-insegnanti</a:t>
            </a:r>
            <a:r>
              <a:rPr sz="34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spc="-5" dirty="0">
                <a:solidFill>
                  <a:srgbClr val="FFFFFF"/>
                </a:solidFill>
                <a:latin typeface="Times New Roman"/>
                <a:cs typeface="Times New Roman"/>
              </a:rPr>
              <a:t>(fobie</a:t>
            </a:r>
            <a:r>
              <a:rPr sz="34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spc="-5" dirty="0">
                <a:solidFill>
                  <a:srgbClr val="FFFFFF"/>
                </a:solidFill>
                <a:latin typeface="Times New Roman"/>
                <a:cs typeface="Times New Roman"/>
              </a:rPr>
              <a:t>scolari)</a:t>
            </a:r>
            <a:endParaRPr sz="3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3400" spc="-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sz="34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spc="-5" dirty="0">
                <a:solidFill>
                  <a:srgbClr val="FFFFFF"/>
                </a:solidFill>
                <a:latin typeface="Times New Roman"/>
                <a:cs typeface="Times New Roman"/>
              </a:rPr>
              <a:t>Ipotesi</a:t>
            </a:r>
            <a:r>
              <a:rPr sz="3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400" spc="-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400" dirty="0">
                <a:solidFill>
                  <a:srgbClr val="FFFFFF"/>
                </a:solidFill>
                <a:latin typeface="Times New Roman"/>
                <a:cs typeface="Times New Roman"/>
              </a:rPr>
              <a:t> obiettivi del </a:t>
            </a:r>
            <a:r>
              <a:rPr sz="3400" spc="-5" dirty="0">
                <a:solidFill>
                  <a:srgbClr val="FFFFFF"/>
                </a:solidFill>
                <a:latin typeface="Times New Roman"/>
                <a:cs typeface="Times New Roman"/>
              </a:rPr>
              <a:t>trattamento</a:t>
            </a:r>
            <a:endParaRPr sz="3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0952" y="290576"/>
            <a:ext cx="81934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DISTURBO</a:t>
            </a:r>
            <a:r>
              <a:rPr sz="3600" b="1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DEPRESSIVO</a:t>
            </a:r>
            <a:r>
              <a:rPr sz="3600" b="1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MAGGIORE</a:t>
            </a:r>
            <a:endParaRPr sz="36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2668" y="3777995"/>
            <a:ext cx="9145523" cy="342899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081412" y="1208023"/>
            <a:ext cx="8430260" cy="59522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8440" indent="-205740">
              <a:lnSpc>
                <a:spcPct val="100000"/>
              </a:lnSpc>
              <a:spcBef>
                <a:spcPts val="95"/>
              </a:spcBef>
              <a:buChar char="-"/>
              <a:tabLst>
                <a:tab pos="218440" algn="l"/>
              </a:tabLst>
            </a:pP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Episodi</a:t>
            </a:r>
            <a:r>
              <a:rPr sz="2800" spc="-1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depressivi</a:t>
            </a:r>
            <a:r>
              <a:rPr sz="2800" spc="-3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maggiori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(almeno</a:t>
            </a:r>
            <a:r>
              <a:rPr sz="2800" spc="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due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 settimane),</a:t>
            </a:r>
            <a:r>
              <a:rPr sz="2800" spc="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con:</a:t>
            </a: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FFFF00"/>
              </a:buClr>
              <a:buFont typeface="Times New Roman"/>
              <a:buChar char="-"/>
            </a:pPr>
            <a:endParaRPr sz="2900" dirty="0">
              <a:latin typeface="Times New Roman"/>
              <a:cs typeface="Times New Roman"/>
            </a:endParaRPr>
          </a:p>
          <a:p>
            <a:pPr marL="277495">
              <a:lnSpc>
                <a:spcPct val="100000"/>
              </a:lnSpc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umore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depresso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chemeClr val="bg1"/>
                </a:solidFill>
                <a:latin typeface="Times New Roman"/>
                <a:cs typeface="Times New Roman"/>
              </a:rPr>
              <a:t>o</a:t>
            </a:r>
            <a:r>
              <a:rPr sz="28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irritabile</a:t>
            </a:r>
            <a:endParaRPr sz="2800" dirty="0">
              <a:latin typeface="Times New Roman"/>
              <a:cs typeface="Times New Roman"/>
            </a:endParaRPr>
          </a:p>
          <a:p>
            <a:pPr marL="277495">
              <a:lnSpc>
                <a:spcPct val="100000"/>
              </a:lnSpc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ridotto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interesse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piacere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attività</a:t>
            </a:r>
            <a:r>
              <a:rPr sz="28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prima</a:t>
            </a:r>
            <a:r>
              <a:rPr sz="28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interessanti</a:t>
            </a: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277495" marR="55244">
              <a:lnSpc>
                <a:spcPct val="100000"/>
              </a:lnSpc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riduzione (aumento) dell'appetito e/o del peso corporeo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disturbo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del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sonno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(riduzione, aumento, inversione,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ecc.) </a:t>
            </a:r>
            <a:r>
              <a:rPr sz="2800" spc="-6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agitazione o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rallentamento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psicomotorio visibile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faticabilità,</a:t>
            </a:r>
            <a:r>
              <a:rPr sz="28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perdita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di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energia</a:t>
            </a:r>
            <a:endParaRPr sz="2800" dirty="0">
              <a:latin typeface="Times New Roman"/>
              <a:cs typeface="Times New Roman"/>
            </a:endParaRPr>
          </a:p>
          <a:p>
            <a:pPr marL="277495">
              <a:lnSpc>
                <a:spcPct val="100000"/>
              </a:lnSpc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sentimenti</a:t>
            </a:r>
            <a:r>
              <a:rPr sz="28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di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indegnità</a:t>
            </a:r>
            <a:r>
              <a:rPr sz="28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colpa</a:t>
            </a:r>
            <a:endParaRPr sz="2800" dirty="0">
              <a:latin typeface="Times New Roman"/>
              <a:cs typeface="Times New Roman"/>
            </a:endParaRPr>
          </a:p>
          <a:p>
            <a:pPr marL="277495" marR="1318895">
              <a:lnSpc>
                <a:spcPct val="100000"/>
              </a:lnSpc>
            </a:pP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difficoltà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di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concentrazione, pensiero, decisione </a:t>
            </a:r>
            <a:r>
              <a:rPr sz="2800" spc="-6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pensieri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di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morte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ricorrenti,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ideazione</a:t>
            </a:r>
            <a:r>
              <a:rPr sz="28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suicidaria</a:t>
            </a:r>
            <a:endParaRPr sz="2800" dirty="0">
              <a:latin typeface="Times New Roman"/>
              <a:cs typeface="Times New Roman"/>
            </a:endParaRPr>
          </a:p>
          <a:p>
            <a:pPr marL="218440" indent="-205740">
              <a:lnSpc>
                <a:spcPct val="100000"/>
              </a:lnSpc>
              <a:spcBef>
                <a:spcPts val="2400"/>
              </a:spcBef>
              <a:buChar char="-"/>
              <a:tabLst>
                <a:tab pos="218440" algn="l"/>
              </a:tabLst>
            </a:pP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Compromissione funzionale</a:t>
            </a:r>
            <a:r>
              <a:rPr sz="2800" spc="-3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significativa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2668" y="3777995"/>
            <a:ext cx="9145523" cy="3428999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081412" y="552703"/>
            <a:ext cx="8519160" cy="6290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2425">
              <a:lnSpc>
                <a:spcPct val="100000"/>
              </a:lnSpc>
              <a:spcBef>
                <a:spcPts val="100"/>
              </a:spcBef>
            </a:pPr>
            <a:r>
              <a:rPr sz="3600" b="1" spc="-55" dirty="0">
                <a:solidFill>
                  <a:srgbClr val="FF0000"/>
                </a:solidFill>
                <a:latin typeface="Times New Roman"/>
                <a:cs typeface="Times New Roman"/>
              </a:rPr>
              <a:t>TRATTAMENTO:</a:t>
            </a:r>
            <a:r>
              <a:rPr sz="36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intervento</a:t>
            </a:r>
            <a:r>
              <a:rPr sz="360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educativo</a:t>
            </a:r>
            <a:endParaRPr sz="3600">
              <a:latin typeface="Times New Roman"/>
              <a:cs typeface="Times New Roman"/>
            </a:endParaRPr>
          </a:p>
          <a:p>
            <a:pPr marL="12700" marR="437515">
              <a:lnSpc>
                <a:spcPct val="110000"/>
              </a:lnSpc>
              <a:spcBef>
                <a:spcPts val="2240"/>
              </a:spcBef>
            </a:pP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Il 20-25%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dei soggetti migliora 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dopo una </a:t>
            </a:r>
            <a:r>
              <a:rPr sz="3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breve</a:t>
            </a:r>
            <a:r>
              <a:rPr sz="3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ma tempestiva</a:t>
            </a:r>
            <a:r>
              <a:rPr sz="3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fase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 di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 chiarificazione 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empatica,</a:t>
            </a:r>
            <a:r>
              <a:rPr sz="36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con</a:t>
            </a:r>
            <a:r>
              <a:rPr sz="36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rassicurazioni,</a:t>
            </a:r>
            <a:r>
              <a:rPr sz="36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colloqui</a:t>
            </a:r>
            <a:r>
              <a:rPr sz="36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con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il </a:t>
            </a:r>
            <a:r>
              <a:rPr sz="3600" spc="-8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bambino, indicazioni</a:t>
            </a:r>
            <a:r>
              <a:rPr sz="36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ai</a:t>
            </a:r>
            <a:r>
              <a:rPr sz="3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genitori</a:t>
            </a:r>
            <a:r>
              <a:rPr sz="3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ed</a:t>
            </a:r>
            <a:r>
              <a:rPr sz="36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altri 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parenti, consigli</a:t>
            </a:r>
            <a:r>
              <a:rPr sz="3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ad</a:t>
            </a:r>
            <a:r>
              <a:rPr sz="36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insegnanti.</a:t>
            </a: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100">
              <a:latin typeface="Times New Roman"/>
              <a:cs typeface="Times New Roman"/>
            </a:endParaRPr>
          </a:p>
          <a:p>
            <a:pPr marL="12700" marR="5080">
              <a:lnSpc>
                <a:spcPct val="110000"/>
              </a:lnSpc>
            </a:pP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6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una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 parte</a:t>
            </a:r>
            <a:r>
              <a:rPr sz="3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dei</a:t>
            </a:r>
            <a:r>
              <a:rPr sz="3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soggetti</a:t>
            </a:r>
            <a:r>
              <a:rPr sz="3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questo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intervento</a:t>
            </a:r>
            <a:r>
              <a:rPr sz="3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può </a:t>
            </a:r>
            <a:r>
              <a:rPr sz="3600" spc="-8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essere</a:t>
            </a:r>
            <a:r>
              <a:rPr sz="36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risolutivo,</a:t>
            </a:r>
            <a:r>
              <a:rPr sz="36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6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altri</a:t>
            </a:r>
            <a:r>
              <a:rPr sz="3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il</a:t>
            </a:r>
            <a:r>
              <a:rPr sz="3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miglioramento</a:t>
            </a:r>
            <a:r>
              <a:rPr sz="3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è </a:t>
            </a:r>
            <a:r>
              <a:rPr sz="3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transitorio.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41180" y="464312"/>
            <a:ext cx="62071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5" dirty="0">
                <a:solidFill>
                  <a:srgbClr val="FF0000"/>
                </a:solidFill>
                <a:latin typeface="Times New Roman"/>
                <a:cs typeface="Times New Roman"/>
              </a:rPr>
              <a:t>TRATTAMENTO:</a:t>
            </a:r>
            <a:r>
              <a:rPr sz="3600" b="1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psicoterapie</a:t>
            </a:r>
            <a:endParaRPr sz="36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2668" y="3777995"/>
            <a:ext cx="9145523" cy="342899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081412" y="1246123"/>
            <a:ext cx="8440420" cy="5195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Interventi</a:t>
            </a:r>
            <a:r>
              <a:rPr sz="32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individuali,</a:t>
            </a:r>
            <a:r>
              <a:rPr sz="32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di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gruppo,</a:t>
            </a:r>
            <a:r>
              <a:rPr sz="32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familiari.</a:t>
            </a:r>
            <a:endParaRPr sz="3200">
              <a:latin typeface="Times New Roman"/>
              <a:cs typeface="Times New Roman"/>
            </a:endParaRPr>
          </a:p>
          <a:p>
            <a:pPr marL="12700" marR="5080">
              <a:lnSpc>
                <a:spcPts val="3070"/>
              </a:lnSpc>
              <a:spcBef>
                <a:spcPts val="3050"/>
              </a:spcBef>
            </a:pP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L’intervento</a:t>
            </a: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psicoterapeutico</a:t>
            </a: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è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efficace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nel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0000"/>
                </a:solidFill>
                <a:latin typeface="Times New Roman"/>
                <a:cs typeface="Times New Roman"/>
              </a:rPr>
              <a:t>45-65% </a:t>
            </a:r>
            <a:r>
              <a:rPr sz="3200" spc="-7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dei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soggetti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trattati.</a:t>
            </a:r>
            <a:endParaRPr sz="3200">
              <a:latin typeface="Times New Roman"/>
              <a:cs typeface="Times New Roman"/>
            </a:endParaRPr>
          </a:p>
          <a:p>
            <a:pPr marL="12700" marR="41910">
              <a:lnSpc>
                <a:spcPts val="3070"/>
              </a:lnSpc>
              <a:spcBef>
                <a:spcPts val="3075"/>
              </a:spcBef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Necessità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di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porsi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dei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limiti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temporali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(3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mesi?)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per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la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valutazione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di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efficacia.</a:t>
            </a:r>
            <a:endParaRPr sz="3200">
              <a:latin typeface="Times New Roman"/>
              <a:cs typeface="Times New Roman"/>
            </a:endParaRPr>
          </a:p>
          <a:p>
            <a:pPr marL="12700" marR="1675764">
              <a:lnSpc>
                <a:spcPct val="160000"/>
              </a:lnSpc>
              <a:spcBef>
                <a:spcPts val="30"/>
              </a:spcBef>
            </a:pP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Predittori</a:t>
            </a:r>
            <a:r>
              <a:rPr sz="3200" spc="-5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di</a:t>
            </a:r>
            <a:r>
              <a:rPr sz="3200" spc="-2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minore</a:t>
            </a:r>
            <a:r>
              <a:rPr sz="3200" spc="-3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efficacia</a:t>
            </a:r>
            <a:r>
              <a:rPr sz="3200" spc="-3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(</a:t>
            </a:r>
            <a:r>
              <a:rPr sz="3200" u="heavy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es.</a:t>
            </a:r>
            <a:r>
              <a:rPr sz="3200" u="heavy" spc="-1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gravità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) </a:t>
            </a:r>
            <a:r>
              <a:rPr sz="3200" spc="-78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Ruolo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nella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prevenzione</a:t>
            </a:r>
            <a:r>
              <a:rPr sz="32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di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ricadute?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305"/>
              </a:spcBef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Integrazione</a:t>
            </a: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psicoterapia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farmacoterapia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41180" y="540512"/>
            <a:ext cx="62071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5" dirty="0">
                <a:solidFill>
                  <a:srgbClr val="FF0000"/>
                </a:solidFill>
                <a:latin typeface="Times New Roman"/>
                <a:cs typeface="Times New Roman"/>
              </a:rPr>
              <a:t>TRATTAMENTO:</a:t>
            </a:r>
            <a:r>
              <a:rPr sz="3600" b="1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psicoterapie</a:t>
            </a:r>
            <a:endParaRPr sz="36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2668" y="3777995"/>
            <a:ext cx="9145523" cy="342899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081412" y="1535683"/>
            <a:ext cx="6704330" cy="5512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Predittori</a:t>
            </a:r>
            <a:r>
              <a:rPr sz="3200" b="1" spc="-6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FF00"/>
                </a:solidFill>
                <a:latin typeface="Times New Roman"/>
                <a:cs typeface="Times New Roman"/>
              </a:rPr>
              <a:t>negativi</a:t>
            </a:r>
            <a:r>
              <a:rPr sz="3200" b="1" spc="-4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di</a:t>
            </a:r>
            <a:r>
              <a:rPr sz="3200" b="1" spc="-2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FF00"/>
                </a:solidFill>
                <a:latin typeface="Times New Roman"/>
                <a:cs typeface="Times New Roman"/>
              </a:rPr>
              <a:t>efficacia: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880"/>
              </a:spcBef>
            </a:pPr>
            <a:r>
              <a:rPr sz="3200" b="1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gravità</a:t>
            </a:r>
            <a:r>
              <a:rPr sz="3200" b="1" u="heavy" spc="-6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della</a:t>
            </a:r>
            <a:r>
              <a:rPr sz="3200" b="1" u="heavy" spc="-2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depressione,</a:t>
            </a:r>
            <a:endParaRPr sz="3200">
              <a:latin typeface="Times New Roman"/>
              <a:cs typeface="Times New Roman"/>
            </a:endParaRPr>
          </a:p>
          <a:p>
            <a:pPr marL="12700" marR="5080">
              <a:lnSpc>
                <a:spcPct val="170000"/>
              </a:lnSpc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associazione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con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disturbo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della condotta,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depressione</a:t>
            </a:r>
            <a:r>
              <a:rPr sz="32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bipolare,</a:t>
            </a:r>
            <a:endParaRPr sz="3200">
              <a:latin typeface="Times New Roman"/>
              <a:cs typeface="Times New Roman"/>
            </a:endParaRPr>
          </a:p>
          <a:p>
            <a:pPr marL="12700" marR="1847214">
              <a:lnSpc>
                <a:spcPct val="170000"/>
              </a:lnSpc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depressione psicotica,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cronicità</a:t>
            </a:r>
            <a:r>
              <a:rPr sz="32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elevata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ricorrenza,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690"/>
              </a:spcBef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familiarità</a:t>
            </a:r>
            <a:r>
              <a:rPr sz="32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positiva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specifica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aspecifica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2668" y="3777995"/>
            <a:ext cx="9145523" cy="3428999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005212" y="514604"/>
            <a:ext cx="8682355" cy="6317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European</a:t>
            </a:r>
            <a:r>
              <a:rPr sz="32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/>
                <a:cs typeface="Times New Roman"/>
              </a:rPr>
              <a:t>Medicines</a:t>
            </a:r>
            <a:r>
              <a:rPr sz="3200" spc="-1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0000"/>
                </a:solidFill>
                <a:latin typeface="Times New Roman"/>
                <a:cs typeface="Times New Roman"/>
              </a:rPr>
              <a:t>Agency</a:t>
            </a:r>
            <a:r>
              <a:rPr sz="32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0000"/>
                </a:solidFill>
                <a:latin typeface="Times New Roman"/>
                <a:cs typeface="Times New Roman"/>
              </a:rPr>
              <a:t>(EMEA)</a:t>
            </a:r>
            <a:r>
              <a:rPr sz="32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06.06.2006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0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00000"/>
              </a:lnSpc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“..estensione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della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indicazione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della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fluoxetina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bambini di </a:t>
            </a:r>
            <a:r>
              <a:rPr sz="3200" u="heavy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8 anni o più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, con </a:t>
            </a:r>
            <a:r>
              <a:rPr sz="3200" u="heavy" spc="-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depressione moderata </a:t>
            </a:r>
            <a:r>
              <a:rPr sz="3200" u="heavy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o 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u="heavy" spc="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grave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2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che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u="heavy" spc="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non</a:t>
            </a:r>
            <a:r>
              <a:rPr sz="3200" u="heavy" spc="-3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spc="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hanno</a:t>
            </a:r>
            <a:r>
              <a:rPr sz="3200" u="heavy" spc="-3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risposto</a:t>
            </a:r>
            <a:r>
              <a:rPr sz="3200" u="heavy" spc="-3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a terapia</a:t>
            </a:r>
            <a:r>
              <a:rPr sz="3200" u="heavy" spc="-1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psicologica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 benefici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dell’uso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di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fluoxetina superano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rischi, ma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la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casa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produttrice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è chiamata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ad ulteriori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studi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sul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profilo</a:t>
            </a:r>
            <a:r>
              <a:rPr sz="32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di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sicurezza”.</a:t>
            </a:r>
            <a:endParaRPr sz="3200">
              <a:latin typeface="Times New Roman"/>
              <a:cs typeface="Times New Roman"/>
            </a:endParaRPr>
          </a:p>
          <a:p>
            <a:pPr marL="12700" marR="6350">
              <a:lnSpc>
                <a:spcPct val="100000"/>
              </a:lnSpc>
              <a:tabLst>
                <a:tab pos="819785" algn="l"/>
                <a:tab pos="1668780" algn="l"/>
                <a:tab pos="2282825" algn="l"/>
                <a:tab pos="3079750" algn="l"/>
                <a:tab pos="3738245" algn="l"/>
                <a:tab pos="5256530" algn="l"/>
                <a:tab pos="5673090" algn="l"/>
                <a:tab pos="5782310" algn="l"/>
                <a:tab pos="7090409" algn="l"/>
                <a:tab pos="7279640" algn="l"/>
                <a:tab pos="8056880" algn="l"/>
                <a:tab pos="8351520" algn="l"/>
              </a:tabLst>
            </a:pP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“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..	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	f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xe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ti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	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eb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		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ss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re	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		</a:t>
            </a:r>
            <a:r>
              <a:rPr sz="3200" u="heavy" spc="-1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i</a:t>
            </a:r>
            <a:r>
              <a:rPr sz="3200" u="heavy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n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u="heavy" spc="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a</a:t>
            </a:r>
            <a:r>
              <a:rPr sz="3200" u="heavy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ss</a:t>
            </a:r>
            <a:r>
              <a:rPr sz="3200" u="heavy" spc="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oc</a:t>
            </a:r>
            <a:r>
              <a:rPr sz="3200" u="heavy" spc="-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i</a:t>
            </a:r>
            <a:r>
              <a:rPr sz="3200" u="heavy" spc="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az</a:t>
            </a:r>
            <a:r>
              <a:rPr sz="3200" u="heavy" spc="-1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i</a:t>
            </a:r>
            <a:r>
              <a:rPr sz="3200" u="heavy" spc="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o</a:t>
            </a:r>
            <a:r>
              <a:rPr sz="3200" u="heavy" spc="-1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n</a:t>
            </a:r>
            <a:r>
              <a:rPr sz="3200" u="heavy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e	</a:t>
            </a:r>
            <a:r>
              <a:rPr sz="3200" u="heavy" spc="-1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co</a:t>
            </a:r>
            <a:r>
              <a:rPr sz="3200" u="heavy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n	</a:t>
            </a:r>
            <a:r>
              <a:rPr sz="3200" u="heavy" spc="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p</a:t>
            </a:r>
            <a:r>
              <a:rPr sz="3200" u="heavy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s</a:t>
            </a:r>
            <a:r>
              <a:rPr sz="3200" u="heavy" spc="-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i</a:t>
            </a:r>
            <a:r>
              <a:rPr sz="3200" u="heavy" spc="-1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c</a:t>
            </a:r>
            <a:r>
              <a:rPr sz="3200" u="heavy" spc="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o</a:t>
            </a:r>
            <a:r>
              <a:rPr sz="3200" u="heavy" spc="-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t</a:t>
            </a:r>
            <a:r>
              <a:rPr sz="3200" u="heavy" spc="-1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e</a:t>
            </a:r>
            <a:r>
              <a:rPr sz="3200" u="heavy" spc="-1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r</a:t>
            </a:r>
            <a:r>
              <a:rPr sz="3200" u="heavy" spc="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ap</a:t>
            </a:r>
            <a:r>
              <a:rPr sz="3200" u="heavy" spc="-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i</a:t>
            </a:r>
            <a:r>
              <a:rPr sz="3200" u="heavy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a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	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i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n		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paz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i</a:t>
            </a:r>
            <a:r>
              <a:rPr sz="3200" spc="-10" dirty="0">
                <a:solidFill>
                  <a:srgbClr val="FFFF00"/>
                </a:solidFill>
                <a:latin typeface="Times New Roman"/>
                <a:cs typeface="Times New Roman"/>
              </a:rPr>
              <a:t>e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n</a:t>
            </a: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t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i		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ch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e	</a:t>
            </a:r>
            <a:r>
              <a:rPr sz="3200" u="heavy" spc="-1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no</a:t>
            </a:r>
            <a:r>
              <a:rPr sz="3200" u="heavy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n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u="heavy" spc="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hanno </a:t>
            </a:r>
            <a:r>
              <a:rPr sz="3200" u="heavy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risposto alla sola psicoterapia </a:t>
            </a:r>
            <a:r>
              <a:rPr sz="3200" u="heavy" spc="5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per </a:t>
            </a:r>
            <a:r>
              <a:rPr sz="3200" u="heavy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/>
                <a:cs typeface="Times New Roman"/>
              </a:rPr>
              <a:t>4-6 sedute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”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“Dose</a:t>
            </a:r>
            <a:r>
              <a:rPr sz="3200" spc="1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iniziale</a:t>
            </a:r>
            <a:r>
              <a:rPr sz="3200" spc="1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10</a:t>
            </a:r>
            <a:r>
              <a:rPr sz="3200" spc="1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mg,</a:t>
            </a:r>
            <a:r>
              <a:rPr sz="3200" spc="1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eventualmente</a:t>
            </a:r>
            <a:r>
              <a:rPr sz="3200" spc="1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20</a:t>
            </a:r>
            <a:r>
              <a:rPr sz="3200" spc="1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mg</a:t>
            </a:r>
            <a:r>
              <a:rPr sz="3200" spc="1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dopo</a:t>
            </a:r>
            <a:r>
              <a:rPr sz="3200" spc="1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1-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settimane;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valutazione</a:t>
            </a: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per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almeno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9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settimane”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74073" y="348995"/>
            <a:ext cx="9144000" cy="3429000"/>
            <a:chOff x="774073" y="348995"/>
            <a:chExt cx="9144000" cy="3429000"/>
          </a:xfrm>
        </p:grpSpPr>
        <p:sp>
          <p:nvSpPr>
            <p:cNvPr id="3" name="object 3"/>
            <p:cNvSpPr/>
            <p:nvPr/>
          </p:nvSpPr>
          <p:spPr>
            <a:xfrm>
              <a:off x="5410078" y="1524762"/>
              <a:ext cx="2016760" cy="18415"/>
            </a:xfrm>
            <a:custGeom>
              <a:avLst/>
              <a:gdLst/>
              <a:ahLst/>
              <a:cxnLst/>
              <a:rect l="l" t="t" r="r" b="b"/>
              <a:pathLst>
                <a:path w="2016759" h="18415">
                  <a:moveTo>
                    <a:pt x="1769364" y="0"/>
                  </a:moveTo>
                  <a:lnTo>
                    <a:pt x="1787652" y="0"/>
                  </a:lnTo>
                </a:path>
                <a:path w="2016759" h="18415">
                  <a:moveTo>
                    <a:pt x="0" y="4572"/>
                  </a:moveTo>
                  <a:lnTo>
                    <a:pt x="18288" y="4572"/>
                  </a:lnTo>
                </a:path>
                <a:path w="2016759" h="18415">
                  <a:moveTo>
                    <a:pt x="1517904" y="4572"/>
                  </a:moveTo>
                  <a:lnTo>
                    <a:pt x="1540763" y="4572"/>
                  </a:lnTo>
                </a:path>
                <a:path w="2016759" h="18415">
                  <a:moveTo>
                    <a:pt x="1604772" y="4572"/>
                  </a:moveTo>
                  <a:lnTo>
                    <a:pt x="1623060" y="4572"/>
                  </a:lnTo>
                </a:path>
                <a:path w="2016759" h="18415">
                  <a:moveTo>
                    <a:pt x="0" y="9144"/>
                  </a:moveTo>
                  <a:lnTo>
                    <a:pt x="18288" y="9144"/>
                  </a:lnTo>
                </a:path>
                <a:path w="2016759" h="18415">
                  <a:moveTo>
                    <a:pt x="1517904" y="9144"/>
                  </a:moveTo>
                  <a:lnTo>
                    <a:pt x="1540763" y="9144"/>
                  </a:lnTo>
                </a:path>
                <a:path w="2016759" h="18415">
                  <a:moveTo>
                    <a:pt x="1604772" y="9144"/>
                  </a:moveTo>
                  <a:lnTo>
                    <a:pt x="1623060" y="9144"/>
                  </a:lnTo>
                </a:path>
                <a:path w="2016759" h="18415">
                  <a:moveTo>
                    <a:pt x="1517904" y="13715"/>
                  </a:moveTo>
                  <a:lnTo>
                    <a:pt x="1563623" y="13715"/>
                  </a:lnTo>
                </a:path>
                <a:path w="2016759" h="18415">
                  <a:moveTo>
                    <a:pt x="1993391" y="13715"/>
                  </a:moveTo>
                  <a:lnTo>
                    <a:pt x="2016251" y="13715"/>
                  </a:lnTo>
                </a:path>
                <a:path w="2016759" h="18415">
                  <a:moveTo>
                    <a:pt x="1517904" y="18287"/>
                  </a:moveTo>
                  <a:lnTo>
                    <a:pt x="1563623" y="18287"/>
                  </a:lnTo>
                </a:path>
                <a:path w="2016759" h="18415">
                  <a:moveTo>
                    <a:pt x="1993391" y="18287"/>
                  </a:moveTo>
                  <a:lnTo>
                    <a:pt x="2016251" y="18287"/>
                  </a:lnTo>
                </a:path>
              </a:pathLst>
            </a:custGeom>
            <a:ln w="4572">
              <a:solidFill>
                <a:srgbClr val="EF42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823594" y="1547621"/>
              <a:ext cx="41275" cy="0"/>
            </a:xfrm>
            <a:custGeom>
              <a:avLst/>
              <a:gdLst/>
              <a:ahLst/>
              <a:cxnLst/>
              <a:rect l="l" t="t" r="r" b="b"/>
              <a:pathLst>
                <a:path w="41275">
                  <a:moveTo>
                    <a:pt x="0" y="0"/>
                  </a:moveTo>
                  <a:lnTo>
                    <a:pt x="41148" y="0"/>
                  </a:lnTo>
                </a:path>
              </a:pathLst>
            </a:custGeom>
            <a:ln w="4572">
              <a:solidFill>
                <a:srgbClr val="EF2D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611246" y="1547621"/>
              <a:ext cx="64135" cy="0"/>
            </a:xfrm>
            <a:custGeom>
              <a:avLst/>
              <a:gdLst/>
              <a:ahLst/>
              <a:cxnLst/>
              <a:rect l="l" t="t" r="r" b="b"/>
              <a:pathLst>
                <a:path w="64135">
                  <a:moveTo>
                    <a:pt x="0" y="0"/>
                  </a:moveTo>
                  <a:lnTo>
                    <a:pt x="22859" y="0"/>
                  </a:lnTo>
                </a:path>
                <a:path w="64135">
                  <a:moveTo>
                    <a:pt x="41148" y="0"/>
                  </a:moveTo>
                  <a:lnTo>
                    <a:pt x="64007" y="0"/>
                  </a:lnTo>
                </a:path>
              </a:pathLst>
            </a:custGeom>
            <a:ln w="4572">
              <a:solidFill>
                <a:srgbClr val="EF42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945002" y="1547621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859" y="0"/>
                  </a:lnTo>
                </a:path>
              </a:pathLst>
            </a:custGeom>
            <a:ln w="4572">
              <a:solidFill>
                <a:srgbClr val="DA5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362322" y="1547621"/>
              <a:ext cx="41275" cy="0"/>
            </a:xfrm>
            <a:custGeom>
              <a:avLst/>
              <a:gdLst/>
              <a:ahLst/>
              <a:cxnLst/>
              <a:rect l="l" t="t" r="r" b="b"/>
              <a:pathLst>
                <a:path w="41275">
                  <a:moveTo>
                    <a:pt x="0" y="0"/>
                  </a:moveTo>
                  <a:lnTo>
                    <a:pt x="41148" y="0"/>
                  </a:lnTo>
                </a:path>
              </a:pathLst>
            </a:custGeom>
            <a:ln w="4572">
              <a:solidFill>
                <a:srgbClr val="EF42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39261" y="1545335"/>
              <a:ext cx="82296" cy="914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3823594" y="1552193"/>
              <a:ext cx="41275" cy="0"/>
            </a:xfrm>
            <a:custGeom>
              <a:avLst/>
              <a:gdLst/>
              <a:ahLst/>
              <a:cxnLst/>
              <a:rect l="l" t="t" r="r" b="b"/>
              <a:pathLst>
                <a:path w="41275">
                  <a:moveTo>
                    <a:pt x="0" y="0"/>
                  </a:moveTo>
                  <a:lnTo>
                    <a:pt x="41148" y="0"/>
                  </a:lnTo>
                </a:path>
              </a:pathLst>
            </a:custGeom>
            <a:ln w="4572">
              <a:solidFill>
                <a:srgbClr val="EF2D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247522" y="1556765"/>
              <a:ext cx="388620" cy="5080"/>
            </a:xfrm>
            <a:custGeom>
              <a:avLst/>
              <a:gdLst/>
              <a:ahLst/>
              <a:cxnLst/>
              <a:rect l="l" t="t" r="r" b="b"/>
              <a:pathLst>
                <a:path w="388620" h="5080">
                  <a:moveTo>
                    <a:pt x="0" y="0"/>
                  </a:moveTo>
                  <a:lnTo>
                    <a:pt x="41148" y="0"/>
                  </a:lnTo>
                </a:path>
                <a:path w="388620" h="5080">
                  <a:moveTo>
                    <a:pt x="146303" y="0"/>
                  </a:moveTo>
                  <a:lnTo>
                    <a:pt x="164592" y="0"/>
                  </a:lnTo>
                </a:path>
                <a:path w="388620" h="5080">
                  <a:moveTo>
                    <a:pt x="370332" y="0"/>
                  </a:moveTo>
                  <a:lnTo>
                    <a:pt x="388620" y="0"/>
                  </a:lnTo>
                </a:path>
                <a:path w="388620" h="5080">
                  <a:moveTo>
                    <a:pt x="0" y="4572"/>
                  </a:moveTo>
                  <a:lnTo>
                    <a:pt x="41148" y="4572"/>
                  </a:lnTo>
                </a:path>
                <a:path w="388620" h="5080">
                  <a:moveTo>
                    <a:pt x="146303" y="4572"/>
                  </a:moveTo>
                  <a:lnTo>
                    <a:pt x="164592" y="4572"/>
                  </a:lnTo>
                </a:path>
                <a:path w="388620" h="5080">
                  <a:moveTo>
                    <a:pt x="370332" y="4572"/>
                  </a:moveTo>
                  <a:lnTo>
                    <a:pt x="388620" y="4572"/>
                  </a:lnTo>
                </a:path>
              </a:pathLst>
            </a:custGeom>
            <a:ln w="4572">
              <a:solidFill>
                <a:srgbClr val="EF42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630302" y="1565909"/>
              <a:ext cx="41275" cy="0"/>
            </a:xfrm>
            <a:custGeom>
              <a:avLst/>
              <a:gdLst/>
              <a:ahLst/>
              <a:cxnLst/>
              <a:rect l="l" t="t" r="r" b="b"/>
              <a:pathLst>
                <a:path w="41275">
                  <a:moveTo>
                    <a:pt x="0" y="0"/>
                  </a:moveTo>
                  <a:lnTo>
                    <a:pt x="41148" y="0"/>
                  </a:lnTo>
                </a:path>
              </a:pathLst>
            </a:custGeom>
            <a:ln w="4572">
              <a:solidFill>
                <a:srgbClr val="EF6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900050" y="1565909"/>
              <a:ext cx="41275" cy="0"/>
            </a:xfrm>
            <a:custGeom>
              <a:avLst/>
              <a:gdLst/>
              <a:ahLst/>
              <a:cxnLst/>
              <a:rect l="l" t="t" r="r" b="b"/>
              <a:pathLst>
                <a:path w="41275">
                  <a:moveTo>
                    <a:pt x="0" y="0"/>
                  </a:moveTo>
                  <a:lnTo>
                    <a:pt x="41148" y="0"/>
                  </a:lnTo>
                </a:path>
              </a:pathLst>
            </a:custGeom>
            <a:ln w="4572">
              <a:solidFill>
                <a:srgbClr val="DA6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352678" y="1565909"/>
              <a:ext cx="306705" cy="0"/>
            </a:xfrm>
            <a:custGeom>
              <a:avLst/>
              <a:gdLst/>
              <a:ahLst/>
              <a:cxnLst/>
              <a:rect l="l" t="t" r="r" b="b"/>
              <a:pathLst>
                <a:path w="306704">
                  <a:moveTo>
                    <a:pt x="0" y="0"/>
                  </a:moveTo>
                  <a:lnTo>
                    <a:pt x="18288" y="0"/>
                  </a:lnTo>
                </a:path>
                <a:path w="306704">
                  <a:moveTo>
                    <a:pt x="265175" y="0"/>
                  </a:moveTo>
                  <a:lnTo>
                    <a:pt x="306324" y="0"/>
                  </a:lnTo>
                </a:path>
              </a:pathLst>
            </a:custGeom>
            <a:ln w="4572">
              <a:solidFill>
                <a:srgbClr val="EF42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630302" y="1570481"/>
              <a:ext cx="41275" cy="0"/>
            </a:xfrm>
            <a:custGeom>
              <a:avLst/>
              <a:gdLst/>
              <a:ahLst/>
              <a:cxnLst/>
              <a:rect l="l" t="t" r="r" b="b"/>
              <a:pathLst>
                <a:path w="41275">
                  <a:moveTo>
                    <a:pt x="0" y="0"/>
                  </a:moveTo>
                  <a:lnTo>
                    <a:pt x="41148" y="0"/>
                  </a:lnTo>
                </a:path>
              </a:pathLst>
            </a:custGeom>
            <a:ln w="4572">
              <a:solidFill>
                <a:srgbClr val="EF6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900050" y="1570481"/>
              <a:ext cx="41275" cy="0"/>
            </a:xfrm>
            <a:custGeom>
              <a:avLst/>
              <a:gdLst/>
              <a:ahLst/>
              <a:cxnLst/>
              <a:rect l="l" t="t" r="r" b="b"/>
              <a:pathLst>
                <a:path w="41275">
                  <a:moveTo>
                    <a:pt x="0" y="0"/>
                  </a:moveTo>
                  <a:lnTo>
                    <a:pt x="41148" y="0"/>
                  </a:lnTo>
                </a:path>
              </a:pathLst>
            </a:custGeom>
            <a:ln w="4572">
              <a:solidFill>
                <a:srgbClr val="DA6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352678" y="1570481"/>
              <a:ext cx="306705" cy="0"/>
            </a:xfrm>
            <a:custGeom>
              <a:avLst/>
              <a:gdLst/>
              <a:ahLst/>
              <a:cxnLst/>
              <a:rect l="l" t="t" r="r" b="b"/>
              <a:pathLst>
                <a:path w="306704">
                  <a:moveTo>
                    <a:pt x="0" y="0"/>
                  </a:moveTo>
                  <a:lnTo>
                    <a:pt x="18288" y="0"/>
                  </a:lnTo>
                </a:path>
                <a:path w="306704">
                  <a:moveTo>
                    <a:pt x="265175" y="0"/>
                  </a:moveTo>
                  <a:lnTo>
                    <a:pt x="306324" y="0"/>
                  </a:lnTo>
                </a:path>
              </a:pathLst>
            </a:custGeom>
            <a:ln w="4572">
              <a:solidFill>
                <a:srgbClr val="EF42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095378" y="1575054"/>
              <a:ext cx="41275" cy="0"/>
            </a:xfrm>
            <a:custGeom>
              <a:avLst/>
              <a:gdLst/>
              <a:ahLst/>
              <a:cxnLst/>
              <a:rect l="l" t="t" r="r" b="b"/>
              <a:pathLst>
                <a:path w="41275">
                  <a:moveTo>
                    <a:pt x="0" y="0"/>
                  </a:moveTo>
                  <a:lnTo>
                    <a:pt x="41148" y="0"/>
                  </a:lnTo>
                </a:path>
              </a:pathLst>
            </a:custGeom>
            <a:ln w="4572">
              <a:solidFill>
                <a:srgbClr val="EF83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75737" y="1545335"/>
              <a:ext cx="2427732" cy="32004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2342266" y="1575054"/>
              <a:ext cx="41275" cy="0"/>
            </a:xfrm>
            <a:custGeom>
              <a:avLst/>
              <a:gdLst/>
              <a:ahLst/>
              <a:cxnLst/>
              <a:rect l="l" t="t" r="r" b="b"/>
              <a:pathLst>
                <a:path w="41275">
                  <a:moveTo>
                    <a:pt x="0" y="0"/>
                  </a:moveTo>
                  <a:lnTo>
                    <a:pt x="41148" y="0"/>
                  </a:lnTo>
                </a:path>
              </a:pathLst>
            </a:custGeom>
            <a:ln w="4572">
              <a:solidFill>
                <a:srgbClr val="EF83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813182" y="1575054"/>
              <a:ext cx="128270" cy="0"/>
            </a:xfrm>
            <a:custGeom>
              <a:avLst/>
              <a:gdLst/>
              <a:ahLst/>
              <a:cxnLst/>
              <a:rect l="l" t="t" r="r" b="b"/>
              <a:pathLst>
                <a:path w="128269">
                  <a:moveTo>
                    <a:pt x="0" y="0"/>
                  </a:moveTo>
                  <a:lnTo>
                    <a:pt x="128015" y="0"/>
                  </a:lnTo>
                </a:path>
              </a:pathLst>
            </a:custGeom>
            <a:ln w="4572">
              <a:solidFill>
                <a:srgbClr val="DA6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165225" y="1575054"/>
              <a:ext cx="41275" cy="0"/>
            </a:xfrm>
            <a:custGeom>
              <a:avLst/>
              <a:gdLst/>
              <a:ahLst/>
              <a:cxnLst/>
              <a:rect l="l" t="t" r="r" b="b"/>
              <a:pathLst>
                <a:path w="41275">
                  <a:moveTo>
                    <a:pt x="0" y="0"/>
                  </a:moveTo>
                  <a:lnTo>
                    <a:pt x="41148" y="0"/>
                  </a:lnTo>
                </a:path>
              </a:pathLst>
            </a:custGeom>
            <a:ln w="4572">
              <a:solidFill>
                <a:srgbClr val="DA5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288669" y="1575054"/>
              <a:ext cx="370840" cy="0"/>
            </a:xfrm>
            <a:custGeom>
              <a:avLst/>
              <a:gdLst/>
              <a:ahLst/>
              <a:cxnLst/>
              <a:rect l="l" t="t" r="r" b="b"/>
              <a:pathLst>
                <a:path w="370839">
                  <a:moveTo>
                    <a:pt x="0" y="0"/>
                  </a:moveTo>
                  <a:lnTo>
                    <a:pt x="22859" y="0"/>
                  </a:lnTo>
                </a:path>
                <a:path w="370839">
                  <a:moveTo>
                    <a:pt x="64008" y="0"/>
                  </a:moveTo>
                  <a:lnTo>
                    <a:pt x="82296" y="0"/>
                  </a:lnTo>
                </a:path>
                <a:path w="370839">
                  <a:moveTo>
                    <a:pt x="246887" y="0"/>
                  </a:moveTo>
                  <a:lnTo>
                    <a:pt x="288036" y="0"/>
                  </a:lnTo>
                </a:path>
                <a:path w="370839">
                  <a:moveTo>
                    <a:pt x="347472" y="0"/>
                  </a:moveTo>
                  <a:lnTo>
                    <a:pt x="370331" y="0"/>
                  </a:lnTo>
                </a:path>
              </a:pathLst>
            </a:custGeom>
            <a:ln w="4572">
              <a:solidFill>
                <a:srgbClr val="EF42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805306" y="1575054"/>
              <a:ext cx="100965" cy="0"/>
            </a:xfrm>
            <a:custGeom>
              <a:avLst/>
              <a:gdLst/>
              <a:ahLst/>
              <a:cxnLst/>
              <a:rect l="l" t="t" r="r" b="b"/>
              <a:pathLst>
                <a:path w="100964">
                  <a:moveTo>
                    <a:pt x="0" y="0"/>
                  </a:moveTo>
                  <a:lnTo>
                    <a:pt x="18288" y="0"/>
                  </a:lnTo>
                </a:path>
                <a:path w="100964">
                  <a:moveTo>
                    <a:pt x="41148" y="0"/>
                  </a:moveTo>
                  <a:lnTo>
                    <a:pt x="100583" y="0"/>
                  </a:lnTo>
                </a:path>
              </a:pathLst>
            </a:custGeom>
            <a:ln w="4572">
              <a:solidFill>
                <a:srgbClr val="EF2D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28266" y="1563623"/>
              <a:ext cx="224027" cy="13716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7385181" y="1575054"/>
              <a:ext cx="41275" cy="0"/>
            </a:xfrm>
            <a:custGeom>
              <a:avLst/>
              <a:gdLst/>
              <a:ahLst/>
              <a:cxnLst/>
              <a:rect l="l" t="t" r="r" b="b"/>
              <a:pathLst>
                <a:path w="41275">
                  <a:moveTo>
                    <a:pt x="0" y="0"/>
                  </a:moveTo>
                  <a:lnTo>
                    <a:pt x="41148" y="0"/>
                  </a:lnTo>
                </a:path>
              </a:pathLst>
            </a:custGeom>
            <a:ln w="4572">
              <a:solidFill>
                <a:srgbClr val="EF42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077090" y="1579626"/>
              <a:ext cx="325120" cy="0"/>
            </a:xfrm>
            <a:custGeom>
              <a:avLst/>
              <a:gdLst/>
              <a:ahLst/>
              <a:cxnLst/>
              <a:rect l="l" t="t" r="r" b="b"/>
              <a:pathLst>
                <a:path w="325119">
                  <a:moveTo>
                    <a:pt x="0" y="0"/>
                  </a:moveTo>
                  <a:lnTo>
                    <a:pt x="82296" y="0"/>
                  </a:lnTo>
                </a:path>
                <a:path w="325119">
                  <a:moveTo>
                    <a:pt x="123443" y="0"/>
                  </a:moveTo>
                  <a:lnTo>
                    <a:pt x="141732" y="0"/>
                  </a:lnTo>
                </a:path>
                <a:path w="325119">
                  <a:moveTo>
                    <a:pt x="164592" y="0"/>
                  </a:moveTo>
                  <a:lnTo>
                    <a:pt x="182880" y="0"/>
                  </a:lnTo>
                </a:path>
                <a:path w="325119">
                  <a:moveTo>
                    <a:pt x="201168" y="0"/>
                  </a:moveTo>
                  <a:lnTo>
                    <a:pt x="224027" y="0"/>
                  </a:lnTo>
                </a:path>
                <a:path w="325119">
                  <a:moveTo>
                    <a:pt x="306324" y="0"/>
                  </a:moveTo>
                  <a:lnTo>
                    <a:pt x="324612" y="0"/>
                  </a:lnTo>
                </a:path>
              </a:pathLst>
            </a:custGeom>
            <a:ln w="4572">
              <a:solidFill>
                <a:srgbClr val="EF83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854330" y="1579626"/>
              <a:ext cx="105410" cy="0"/>
            </a:xfrm>
            <a:custGeom>
              <a:avLst/>
              <a:gdLst/>
              <a:ahLst/>
              <a:cxnLst/>
              <a:rect l="l" t="t" r="r" b="b"/>
              <a:pathLst>
                <a:path w="105410">
                  <a:moveTo>
                    <a:pt x="0" y="0"/>
                  </a:moveTo>
                  <a:lnTo>
                    <a:pt x="105155" y="0"/>
                  </a:lnTo>
                </a:path>
              </a:pathLst>
            </a:custGeom>
            <a:ln w="4572">
              <a:solidFill>
                <a:srgbClr val="DA6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247522" y="1579626"/>
              <a:ext cx="18415" cy="0"/>
            </a:xfrm>
            <a:custGeom>
              <a:avLst/>
              <a:gdLst/>
              <a:ahLst/>
              <a:cxnLst/>
              <a:rect l="l" t="t" r="r" b="b"/>
              <a:pathLst>
                <a:path w="18414">
                  <a:moveTo>
                    <a:pt x="0" y="0"/>
                  </a:moveTo>
                  <a:lnTo>
                    <a:pt x="18288" y="0"/>
                  </a:lnTo>
                </a:path>
              </a:pathLst>
            </a:custGeom>
            <a:ln w="4572">
              <a:solidFill>
                <a:srgbClr val="DA5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329818" y="1579626"/>
              <a:ext cx="64135" cy="0"/>
            </a:xfrm>
            <a:custGeom>
              <a:avLst/>
              <a:gdLst/>
              <a:ahLst/>
              <a:cxnLst/>
              <a:rect l="l" t="t" r="r" b="b"/>
              <a:pathLst>
                <a:path w="64135">
                  <a:moveTo>
                    <a:pt x="0" y="0"/>
                  </a:moveTo>
                  <a:lnTo>
                    <a:pt x="64007" y="0"/>
                  </a:lnTo>
                </a:path>
              </a:pathLst>
            </a:custGeom>
            <a:ln w="4572">
              <a:solidFill>
                <a:srgbClr val="EF42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257934" y="1579626"/>
              <a:ext cx="18415" cy="0"/>
            </a:xfrm>
            <a:custGeom>
              <a:avLst/>
              <a:gdLst/>
              <a:ahLst/>
              <a:cxnLst/>
              <a:rect l="l" t="t" r="r" b="b"/>
              <a:pathLst>
                <a:path w="18414">
                  <a:moveTo>
                    <a:pt x="0" y="0"/>
                  </a:moveTo>
                  <a:lnTo>
                    <a:pt x="18288" y="0"/>
                  </a:lnTo>
                </a:path>
              </a:pathLst>
            </a:custGeom>
            <a:ln w="4572">
              <a:solidFill>
                <a:srgbClr val="EFC50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04822" y="1579626"/>
              <a:ext cx="18415" cy="0"/>
            </a:xfrm>
            <a:custGeom>
              <a:avLst/>
              <a:gdLst/>
              <a:ahLst/>
              <a:cxnLst/>
              <a:rect l="l" t="t" r="r" b="b"/>
              <a:pathLst>
                <a:path w="18414">
                  <a:moveTo>
                    <a:pt x="0" y="0"/>
                  </a:moveTo>
                  <a:lnTo>
                    <a:pt x="18288" y="0"/>
                  </a:lnTo>
                </a:path>
              </a:pathLst>
            </a:custGeom>
            <a:ln w="4572">
              <a:solidFill>
                <a:srgbClr val="EFB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628266" y="1579626"/>
              <a:ext cx="306705" cy="0"/>
            </a:xfrm>
            <a:custGeom>
              <a:avLst/>
              <a:gdLst/>
              <a:ahLst/>
              <a:cxnLst/>
              <a:rect l="l" t="t" r="r" b="b"/>
              <a:pathLst>
                <a:path w="306704">
                  <a:moveTo>
                    <a:pt x="0" y="0"/>
                  </a:moveTo>
                  <a:lnTo>
                    <a:pt x="306324" y="0"/>
                  </a:lnTo>
                </a:path>
              </a:pathLst>
            </a:custGeom>
            <a:ln w="4572">
              <a:solidFill>
                <a:srgbClr val="EF98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077090" y="1584198"/>
              <a:ext cx="325120" cy="0"/>
            </a:xfrm>
            <a:custGeom>
              <a:avLst/>
              <a:gdLst/>
              <a:ahLst/>
              <a:cxnLst/>
              <a:rect l="l" t="t" r="r" b="b"/>
              <a:pathLst>
                <a:path w="325119">
                  <a:moveTo>
                    <a:pt x="0" y="0"/>
                  </a:moveTo>
                  <a:lnTo>
                    <a:pt x="82296" y="0"/>
                  </a:lnTo>
                </a:path>
                <a:path w="325119">
                  <a:moveTo>
                    <a:pt x="123443" y="0"/>
                  </a:moveTo>
                  <a:lnTo>
                    <a:pt x="141732" y="0"/>
                  </a:lnTo>
                </a:path>
                <a:path w="325119">
                  <a:moveTo>
                    <a:pt x="164592" y="0"/>
                  </a:moveTo>
                  <a:lnTo>
                    <a:pt x="182880" y="0"/>
                  </a:lnTo>
                </a:path>
                <a:path w="325119">
                  <a:moveTo>
                    <a:pt x="201168" y="0"/>
                  </a:moveTo>
                  <a:lnTo>
                    <a:pt x="224027" y="0"/>
                  </a:lnTo>
                </a:path>
                <a:path w="325119">
                  <a:moveTo>
                    <a:pt x="306324" y="0"/>
                  </a:moveTo>
                  <a:lnTo>
                    <a:pt x="324612" y="0"/>
                  </a:lnTo>
                </a:path>
              </a:pathLst>
            </a:custGeom>
            <a:ln w="4572">
              <a:solidFill>
                <a:srgbClr val="EF83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854330" y="1584198"/>
              <a:ext cx="105410" cy="0"/>
            </a:xfrm>
            <a:custGeom>
              <a:avLst/>
              <a:gdLst/>
              <a:ahLst/>
              <a:cxnLst/>
              <a:rect l="l" t="t" r="r" b="b"/>
              <a:pathLst>
                <a:path w="105410">
                  <a:moveTo>
                    <a:pt x="0" y="0"/>
                  </a:moveTo>
                  <a:lnTo>
                    <a:pt x="105155" y="0"/>
                  </a:lnTo>
                </a:path>
              </a:pathLst>
            </a:custGeom>
            <a:ln w="4572">
              <a:solidFill>
                <a:srgbClr val="DA6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247522" y="1584198"/>
              <a:ext cx="18415" cy="0"/>
            </a:xfrm>
            <a:custGeom>
              <a:avLst/>
              <a:gdLst/>
              <a:ahLst/>
              <a:cxnLst/>
              <a:rect l="l" t="t" r="r" b="b"/>
              <a:pathLst>
                <a:path w="18414">
                  <a:moveTo>
                    <a:pt x="0" y="0"/>
                  </a:moveTo>
                  <a:lnTo>
                    <a:pt x="18288" y="0"/>
                  </a:lnTo>
                </a:path>
              </a:pathLst>
            </a:custGeom>
            <a:ln w="4572">
              <a:solidFill>
                <a:srgbClr val="DA5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329818" y="1584198"/>
              <a:ext cx="64135" cy="0"/>
            </a:xfrm>
            <a:custGeom>
              <a:avLst/>
              <a:gdLst/>
              <a:ahLst/>
              <a:cxnLst/>
              <a:rect l="l" t="t" r="r" b="b"/>
              <a:pathLst>
                <a:path w="64135">
                  <a:moveTo>
                    <a:pt x="0" y="0"/>
                  </a:moveTo>
                  <a:lnTo>
                    <a:pt x="64007" y="0"/>
                  </a:lnTo>
                </a:path>
              </a:pathLst>
            </a:custGeom>
            <a:ln w="4572">
              <a:solidFill>
                <a:srgbClr val="EF42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257934" y="1584198"/>
              <a:ext cx="18415" cy="0"/>
            </a:xfrm>
            <a:custGeom>
              <a:avLst/>
              <a:gdLst/>
              <a:ahLst/>
              <a:cxnLst/>
              <a:rect l="l" t="t" r="r" b="b"/>
              <a:pathLst>
                <a:path w="18414">
                  <a:moveTo>
                    <a:pt x="0" y="0"/>
                  </a:moveTo>
                  <a:lnTo>
                    <a:pt x="18288" y="0"/>
                  </a:lnTo>
                </a:path>
              </a:pathLst>
            </a:custGeom>
            <a:ln w="4572">
              <a:solidFill>
                <a:srgbClr val="EFC50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504822" y="1584198"/>
              <a:ext cx="18415" cy="0"/>
            </a:xfrm>
            <a:custGeom>
              <a:avLst/>
              <a:gdLst/>
              <a:ahLst/>
              <a:cxnLst/>
              <a:rect l="l" t="t" r="r" b="b"/>
              <a:pathLst>
                <a:path w="18414">
                  <a:moveTo>
                    <a:pt x="0" y="0"/>
                  </a:moveTo>
                  <a:lnTo>
                    <a:pt x="18288" y="0"/>
                  </a:lnTo>
                </a:path>
              </a:pathLst>
            </a:custGeom>
            <a:ln w="4572">
              <a:solidFill>
                <a:srgbClr val="EFB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628266" y="1584198"/>
              <a:ext cx="306705" cy="0"/>
            </a:xfrm>
            <a:custGeom>
              <a:avLst/>
              <a:gdLst/>
              <a:ahLst/>
              <a:cxnLst/>
              <a:rect l="l" t="t" r="r" b="b"/>
              <a:pathLst>
                <a:path w="306704">
                  <a:moveTo>
                    <a:pt x="0" y="0"/>
                  </a:moveTo>
                  <a:lnTo>
                    <a:pt x="306324" y="0"/>
                  </a:lnTo>
                </a:path>
              </a:pathLst>
            </a:custGeom>
            <a:ln w="4572">
              <a:solidFill>
                <a:srgbClr val="EF98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971934" y="1588770"/>
              <a:ext cx="269875" cy="0"/>
            </a:xfrm>
            <a:custGeom>
              <a:avLst/>
              <a:gdLst/>
              <a:ahLst/>
              <a:cxnLst/>
              <a:rect l="l" t="t" r="r" b="b"/>
              <a:pathLst>
                <a:path w="269875">
                  <a:moveTo>
                    <a:pt x="0" y="0"/>
                  </a:moveTo>
                  <a:lnTo>
                    <a:pt x="41148" y="0"/>
                  </a:lnTo>
                </a:path>
                <a:path w="269875">
                  <a:moveTo>
                    <a:pt x="82296" y="0"/>
                  </a:moveTo>
                  <a:lnTo>
                    <a:pt x="164592" y="0"/>
                  </a:lnTo>
                </a:path>
                <a:path w="269875">
                  <a:moveTo>
                    <a:pt x="246887" y="0"/>
                  </a:moveTo>
                  <a:lnTo>
                    <a:pt x="269747" y="0"/>
                  </a:lnTo>
                </a:path>
              </a:pathLst>
            </a:custGeom>
            <a:ln w="4572">
              <a:solidFill>
                <a:srgbClr val="EF83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401702" y="1588770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859" y="0"/>
                  </a:lnTo>
                </a:path>
              </a:pathLst>
            </a:custGeom>
            <a:ln w="4572">
              <a:solidFill>
                <a:srgbClr val="EF6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442850" y="1588770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859" y="0"/>
                  </a:lnTo>
                </a:path>
              </a:pathLst>
            </a:custGeom>
            <a:ln w="4572">
              <a:solidFill>
                <a:srgbClr val="EF83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671450" y="1588770"/>
              <a:ext cx="59690" cy="0"/>
            </a:xfrm>
            <a:custGeom>
              <a:avLst/>
              <a:gdLst/>
              <a:ahLst/>
              <a:cxnLst/>
              <a:rect l="l" t="t" r="r" b="b"/>
              <a:pathLst>
                <a:path w="59689">
                  <a:moveTo>
                    <a:pt x="0" y="0"/>
                  </a:moveTo>
                  <a:lnTo>
                    <a:pt x="18288" y="0"/>
                  </a:lnTo>
                </a:path>
                <a:path w="59689">
                  <a:moveTo>
                    <a:pt x="41147" y="0"/>
                  </a:moveTo>
                  <a:lnTo>
                    <a:pt x="59436" y="0"/>
                  </a:lnTo>
                </a:path>
              </a:pathLst>
            </a:custGeom>
            <a:ln w="4572">
              <a:solidFill>
                <a:srgbClr val="DA6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8121274" y="1588770"/>
              <a:ext cx="86995" cy="0"/>
            </a:xfrm>
            <a:custGeom>
              <a:avLst/>
              <a:gdLst/>
              <a:ahLst/>
              <a:cxnLst/>
              <a:rect l="l" t="t" r="r" b="b"/>
              <a:pathLst>
                <a:path w="86995">
                  <a:moveTo>
                    <a:pt x="0" y="0"/>
                  </a:moveTo>
                  <a:lnTo>
                    <a:pt x="22859" y="0"/>
                  </a:lnTo>
                </a:path>
                <a:path w="86995">
                  <a:moveTo>
                    <a:pt x="64007" y="0"/>
                  </a:moveTo>
                  <a:lnTo>
                    <a:pt x="86867" y="0"/>
                  </a:lnTo>
                </a:path>
              </a:pathLst>
            </a:custGeom>
            <a:ln w="4572">
              <a:solidFill>
                <a:srgbClr val="EF42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8491605" y="1588770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859" y="0"/>
                  </a:lnTo>
                </a:path>
              </a:pathLst>
            </a:custGeom>
            <a:ln w="4572">
              <a:solidFill>
                <a:srgbClr val="DA5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971934" y="1593342"/>
              <a:ext cx="269875" cy="0"/>
            </a:xfrm>
            <a:custGeom>
              <a:avLst/>
              <a:gdLst/>
              <a:ahLst/>
              <a:cxnLst/>
              <a:rect l="l" t="t" r="r" b="b"/>
              <a:pathLst>
                <a:path w="269875">
                  <a:moveTo>
                    <a:pt x="0" y="0"/>
                  </a:moveTo>
                  <a:lnTo>
                    <a:pt x="41148" y="0"/>
                  </a:lnTo>
                </a:path>
                <a:path w="269875">
                  <a:moveTo>
                    <a:pt x="82296" y="0"/>
                  </a:moveTo>
                  <a:lnTo>
                    <a:pt x="164592" y="0"/>
                  </a:lnTo>
                </a:path>
                <a:path w="269875">
                  <a:moveTo>
                    <a:pt x="246887" y="0"/>
                  </a:moveTo>
                  <a:lnTo>
                    <a:pt x="269747" y="0"/>
                  </a:lnTo>
                </a:path>
              </a:pathLst>
            </a:custGeom>
            <a:ln w="4572">
              <a:solidFill>
                <a:srgbClr val="EF83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401702" y="1593342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859" y="0"/>
                  </a:lnTo>
                </a:path>
              </a:pathLst>
            </a:custGeom>
            <a:ln w="4572">
              <a:solidFill>
                <a:srgbClr val="EF6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442850" y="1593342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859" y="0"/>
                  </a:lnTo>
                </a:path>
              </a:pathLst>
            </a:custGeom>
            <a:ln w="4572">
              <a:solidFill>
                <a:srgbClr val="EF83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2671450" y="1593342"/>
              <a:ext cx="59690" cy="0"/>
            </a:xfrm>
            <a:custGeom>
              <a:avLst/>
              <a:gdLst/>
              <a:ahLst/>
              <a:cxnLst/>
              <a:rect l="l" t="t" r="r" b="b"/>
              <a:pathLst>
                <a:path w="59689">
                  <a:moveTo>
                    <a:pt x="0" y="0"/>
                  </a:moveTo>
                  <a:lnTo>
                    <a:pt x="18288" y="0"/>
                  </a:lnTo>
                </a:path>
                <a:path w="59689">
                  <a:moveTo>
                    <a:pt x="41147" y="0"/>
                  </a:moveTo>
                  <a:lnTo>
                    <a:pt x="59436" y="0"/>
                  </a:lnTo>
                </a:path>
              </a:pathLst>
            </a:custGeom>
            <a:ln w="4572">
              <a:solidFill>
                <a:srgbClr val="DA6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8121274" y="1593342"/>
              <a:ext cx="86995" cy="0"/>
            </a:xfrm>
            <a:custGeom>
              <a:avLst/>
              <a:gdLst/>
              <a:ahLst/>
              <a:cxnLst/>
              <a:rect l="l" t="t" r="r" b="b"/>
              <a:pathLst>
                <a:path w="86995">
                  <a:moveTo>
                    <a:pt x="0" y="0"/>
                  </a:moveTo>
                  <a:lnTo>
                    <a:pt x="22859" y="0"/>
                  </a:lnTo>
                </a:path>
                <a:path w="86995">
                  <a:moveTo>
                    <a:pt x="64007" y="0"/>
                  </a:moveTo>
                  <a:lnTo>
                    <a:pt x="86867" y="0"/>
                  </a:lnTo>
                </a:path>
              </a:pathLst>
            </a:custGeom>
            <a:ln w="4572">
              <a:solidFill>
                <a:srgbClr val="EF42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8491605" y="1593342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59">
                  <a:moveTo>
                    <a:pt x="0" y="0"/>
                  </a:moveTo>
                  <a:lnTo>
                    <a:pt x="22859" y="0"/>
                  </a:lnTo>
                </a:path>
              </a:pathLst>
            </a:custGeom>
            <a:ln w="4572">
              <a:solidFill>
                <a:srgbClr val="DA5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949074" y="1597914"/>
              <a:ext cx="169545" cy="0"/>
            </a:xfrm>
            <a:custGeom>
              <a:avLst/>
              <a:gdLst/>
              <a:ahLst/>
              <a:cxnLst/>
              <a:rect l="l" t="t" r="r" b="b"/>
              <a:pathLst>
                <a:path w="169544">
                  <a:moveTo>
                    <a:pt x="0" y="0"/>
                  </a:moveTo>
                  <a:lnTo>
                    <a:pt x="169163" y="0"/>
                  </a:lnTo>
                </a:path>
              </a:pathLst>
            </a:custGeom>
            <a:ln w="4572">
              <a:solidFill>
                <a:srgbClr val="EFB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920105" y="1602485"/>
              <a:ext cx="201295" cy="9525"/>
            </a:xfrm>
            <a:custGeom>
              <a:avLst/>
              <a:gdLst/>
              <a:ahLst/>
              <a:cxnLst/>
              <a:rect l="l" t="t" r="r" b="b"/>
              <a:pathLst>
                <a:path w="201295" h="9525">
                  <a:moveTo>
                    <a:pt x="0" y="0"/>
                  </a:moveTo>
                  <a:lnTo>
                    <a:pt x="64007" y="0"/>
                  </a:lnTo>
                </a:path>
                <a:path w="201295" h="9525">
                  <a:moveTo>
                    <a:pt x="100583" y="0"/>
                  </a:moveTo>
                  <a:lnTo>
                    <a:pt x="141732" y="0"/>
                  </a:lnTo>
                </a:path>
                <a:path w="201295" h="9525">
                  <a:moveTo>
                    <a:pt x="0" y="4572"/>
                  </a:moveTo>
                  <a:lnTo>
                    <a:pt x="64007" y="4572"/>
                  </a:lnTo>
                </a:path>
                <a:path w="201295" h="9525">
                  <a:moveTo>
                    <a:pt x="100583" y="4572"/>
                  </a:moveTo>
                  <a:lnTo>
                    <a:pt x="141732" y="4572"/>
                  </a:lnTo>
                </a:path>
                <a:path w="201295" h="9525">
                  <a:moveTo>
                    <a:pt x="100583" y="9143"/>
                  </a:moveTo>
                  <a:lnTo>
                    <a:pt x="201168" y="9143"/>
                  </a:lnTo>
                </a:path>
              </a:pathLst>
            </a:custGeom>
            <a:ln w="4572">
              <a:solidFill>
                <a:srgbClr val="EF42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4" name="object 5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290438" y="1609343"/>
              <a:ext cx="82296" cy="9144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96447" y="1577340"/>
              <a:ext cx="7511794" cy="73152"/>
            </a:xfrm>
            <a:prstGeom prst="rect">
              <a:avLst/>
            </a:prstGeom>
          </p:spPr>
        </p:pic>
        <p:sp>
          <p:nvSpPr>
            <p:cNvPr id="56" name="object 56"/>
            <p:cNvSpPr/>
            <p:nvPr/>
          </p:nvSpPr>
          <p:spPr>
            <a:xfrm>
              <a:off x="8020689" y="1616201"/>
              <a:ext cx="100965" cy="0"/>
            </a:xfrm>
            <a:custGeom>
              <a:avLst/>
              <a:gdLst/>
              <a:ahLst/>
              <a:cxnLst/>
              <a:rect l="l" t="t" r="r" b="b"/>
              <a:pathLst>
                <a:path w="100965">
                  <a:moveTo>
                    <a:pt x="0" y="0"/>
                  </a:moveTo>
                  <a:lnTo>
                    <a:pt x="100584" y="0"/>
                  </a:lnTo>
                </a:path>
              </a:pathLst>
            </a:custGeom>
            <a:ln w="4572">
              <a:solidFill>
                <a:srgbClr val="EF42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8249289" y="1620773"/>
              <a:ext cx="146685" cy="0"/>
            </a:xfrm>
            <a:custGeom>
              <a:avLst/>
              <a:gdLst/>
              <a:ahLst/>
              <a:cxnLst/>
              <a:rect l="l" t="t" r="r" b="b"/>
              <a:pathLst>
                <a:path w="146684">
                  <a:moveTo>
                    <a:pt x="0" y="0"/>
                  </a:moveTo>
                  <a:lnTo>
                    <a:pt x="146304" y="0"/>
                  </a:lnTo>
                </a:path>
              </a:pathLst>
            </a:custGeom>
            <a:ln w="4572">
              <a:solidFill>
                <a:srgbClr val="DA5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8843650" y="1620773"/>
              <a:ext cx="41275" cy="0"/>
            </a:xfrm>
            <a:custGeom>
              <a:avLst/>
              <a:gdLst/>
              <a:ahLst/>
              <a:cxnLst/>
              <a:rect l="l" t="t" r="r" b="b"/>
              <a:pathLst>
                <a:path w="41275">
                  <a:moveTo>
                    <a:pt x="0" y="0"/>
                  </a:moveTo>
                  <a:lnTo>
                    <a:pt x="41148" y="0"/>
                  </a:lnTo>
                </a:path>
              </a:pathLst>
            </a:custGeom>
            <a:ln w="4572">
              <a:solidFill>
                <a:srgbClr val="DA6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8267577" y="1625345"/>
              <a:ext cx="105410" cy="5080"/>
            </a:xfrm>
            <a:custGeom>
              <a:avLst/>
              <a:gdLst/>
              <a:ahLst/>
              <a:cxnLst/>
              <a:rect l="l" t="t" r="r" b="b"/>
              <a:pathLst>
                <a:path w="105409" h="5080">
                  <a:moveTo>
                    <a:pt x="0" y="0"/>
                  </a:moveTo>
                  <a:lnTo>
                    <a:pt x="105155" y="0"/>
                  </a:lnTo>
                </a:path>
                <a:path w="105409" h="5080">
                  <a:moveTo>
                    <a:pt x="0" y="4572"/>
                  </a:moveTo>
                  <a:lnTo>
                    <a:pt x="105155" y="4572"/>
                  </a:lnTo>
                </a:path>
              </a:pathLst>
            </a:custGeom>
            <a:ln w="4572">
              <a:solidFill>
                <a:srgbClr val="EFB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8743065" y="1634490"/>
              <a:ext cx="142240" cy="0"/>
            </a:xfrm>
            <a:custGeom>
              <a:avLst/>
              <a:gdLst/>
              <a:ahLst/>
              <a:cxnLst/>
              <a:rect l="l" t="t" r="r" b="b"/>
              <a:pathLst>
                <a:path w="142240">
                  <a:moveTo>
                    <a:pt x="0" y="0"/>
                  </a:moveTo>
                  <a:lnTo>
                    <a:pt x="141731" y="0"/>
                  </a:lnTo>
                </a:path>
              </a:pathLst>
            </a:custGeom>
            <a:ln w="4572">
              <a:solidFill>
                <a:srgbClr val="EFC5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8944234" y="1634490"/>
              <a:ext cx="45720" cy="0"/>
            </a:xfrm>
            <a:custGeom>
              <a:avLst/>
              <a:gdLst/>
              <a:ahLst/>
              <a:cxnLst/>
              <a:rect l="l" t="t" r="r" b="b"/>
              <a:pathLst>
                <a:path w="45720">
                  <a:moveTo>
                    <a:pt x="0" y="0"/>
                  </a:moveTo>
                  <a:lnTo>
                    <a:pt x="45719" y="0"/>
                  </a:lnTo>
                </a:path>
              </a:pathLst>
            </a:custGeom>
            <a:ln w="4572">
              <a:solidFill>
                <a:srgbClr val="EFC50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8743065" y="1639062"/>
              <a:ext cx="142240" cy="0"/>
            </a:xfrm>
            <a:custGeom>
              <a:avLst/>
              <a:gdLst/>
              <a:ahLst/>
              <a:cxnLst/>
              <a:rect l="l" t="t" r="r" b="b"/>
              <a:pathLst>
                <a:path w="142240">
                  <a:moveTo>
                    <a:pt x="0" y="0"/>
                  </a:moveTo>
                  <a:lnTo>
                    <a:pt x="141731" y="0"/>
                  </a:lnTo>
                </a:path>
              </a:pathLst>
            </a:custGeom>
            <a:ln w="4572">
              <a:solidFill>
                <a:srgbClr val="EFC5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3" name="object 6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386719" y="1636776"/>
              <a:ext cx="8229600" cy="77724"/>
            </a:xfrm>
            <a:prstGeom prst="rect">
              <a:avLst/>
            </a:prstGeom>
          </p:spPr>
        </p:pic>
        <p:pic>
          <p:nvPicPr>
            <p:cNvPr id="64" name="object 6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496447" y="1709928"/>
              <a:ext cx="8119871" cy="9144"/>
            </a:xfrm>
            <a:prstGeom prst="rect">
              <a:avLst/>
            </a:prstGeom>
          </p:spPr>
        </p:pic>
        <p:sp>
          <p:nvSpPr>
            <p:cNvPr id="65" name="object 65"/>
            <p:cNvSpPr/>
            <p:nvPr/>
          </p:nvSpPr>
          <p:spPr>
            <a:xfrm>
              <a:off x="1560454" y="1721357"/>
              <a:ext cx="18415" cy="5080"/>
            </a:xfrm>
            <a:custGeom>
              <a:avLst/>
              <a:gdLst/>
              <a:ahLst/>
              <a:cxnLst/>
              <a:rect l="l" t="t" r="r" b="b"/>
              <a:pathLst>
                <a:path w="18415" h="5080">
                  <a:moveTo>
                    <a:pt x="0" y="0"/>
                  </a:moveTo>
                  <a:lnTo>
                    <a:pt x="18288" y="0"/>
                  </a:lnTo>
                </a:path>
                <a:path w="18415" h="5080">
                  <a:moveTo>
                    <a:pt x="0" y="4571"/>
                  </a:moveTo>
                  <a:lnTo>
                    <a:pt x="18288" y="4571"/>
                  </a:lnTo>
                </a:path>
              </a:pathLst>
            </a:custGeom>
            <a:ln w="4572">
              <a:solidFill>
                <a:srgbClr val="EFDA4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6" name="object 6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642750" y="1719071"/>
              <a:ext cx="1152144" cy="13716"/>
            </a:xfrm>
            <a:prstGeom prst="rect">
              <a:avLst/>
            </a:prstGeom>
          </p:spPr>
        </p:pic>
        <p:sp>
          <p:nvSpPr>
            <p:cNvPr id="67" name="object 67"/>
            <p:cNvSpPr/>
            <p:nvPr/>
          </p:nvSpPr>
          <p:spPr>
            <a:xfrm>
              <a:off x="2548006" y="1730501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859" y="0"/>
                  </a:lnTo>
                </a:path>
              </a:pathLst>
            </a:custGeom>
            <a:ln w="4572">
              <a:solidFill>
                <a:srgbClr val="EFC5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2653162" y="1730501"/>
              <a:ext cx="119380" cy="0"/>
            </a:xfrm>
            <a:custGeom>
              <a:avLst/>
              <a:gdLst/>
              <a:ahLst/>
              <a:cxnLst/>
              <a:rect l="l" t="t" r="r" b="b"/>
              <a:pathLst>
                <a:path w="119380">
                  <a:moveTo>
                    <a:pt x="0" y="0"/>
                  </a:moveTo>
                  <a:lnTo>
                    <a:pt x="18288" y="0"/>
                  </a:lnTo>
                </a:path>
                <a:path w="119380">
                  <a:moveTo>
                    <a:pt x="100583" y="0"/>
                  </a:moveTo>
                  <a:lnTo>
                    <a:pt x="118872" y="0"/>
                  </a:lnTo>
                </a:path>
              </a:pathLst>
            </a:custGeom>
            <a:ln w="4572">
              <a:solidFill>
                <a:srgbClr val="EFB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725046" y="1732787"/>
              <a:ext cx="182879" cy="4572"/>
            </a:xfrm>
            <a:prstGeom prst="rect">
              <a:avLst/>
            </a:prstGeom>
          </p:spPr>
        </p:pic>
        <p:pic>
          <p:nvPicPr>
            <p:cNvPr id="70" name="object 7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177674" y="1732787"/>
              <a:ext cx="182879" cy="4572"/>
            </a:xfrm>
            <a:prstGeom prst="rect">
              <a:avLst/>
            </a:prstGeom>
          </p:spPr>
        </p:pic>
        <p:pic>
          <p:nvPicPr>
            <p:cNvPr id="71" name="object 7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836042" y="1719071"/>
              <a:ext cx="6780276" cy="32004"/>
            </a:xfrm>
            <a:prstGeom prst="rect">
              <a:avLst/>
            </a:prstGeom>
          </p:spPr>
        </p:pic>
        <p:pic>
          <p:nvPicPr>
            <p:cNvPr id="72" name="object 7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424562" y="1732787"/>
              <a:ext cx="64007" cy="4572"/>
            </a:xfrm>
            <a:prstGeom prst="rect">
              <a:avLst/>
            </a:prstGeom>
          </p:spPr>
        </p:pic>
        <p:sp>
          <p:nvSpPr>
            <p:cNvPr id="73" name="object 73"/>
            <p:cNvSpPr/>
            <p:nvPr/>
          </p:nvSpPr>
          <p:spPr>
            <a:xfrm>
              <a:off x="2548006" y="1735073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859" y="0"/>
                  </a:lnTo>
                </a:path>
              </a:pathLst>
            </a:custGeom>
            <a:ln w="4572">
              <a:solidFill>
                <a:srgbClr val="EFC5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2612014" y="1735073"/>
              <a:ext cx="1047115" cy="13970"/>
            </a:xfrm>
            <a:custGeom>
              <a:avLst/>
              <a:gdLst/>
              <a:ahLst/>
              <a:cxnLst/>
              <a:rect l="l" t="t" r="r" b="b"/>
              <a:pathLst>
                <a:path w="1047114" h="13969">
                  <a:moveTo>
                    <a:pt x="41148" y="0"/>
                  </a:moveTo>
                  <a:lnTo>
                    <a:pt x="59436" y="0"/>
                  </a:lnTo>
                </a:path>
                <a:path w="1047114" h="13969">
                  <a:moveTo>
                    <a:pt x="141731" y="0"/>
                  </a:moveTo>
                  <a:lnTo>
                    <a:pt x="160020" y="0"/>
                  </a:lnTo>
                </a:path>
                <a:path w="1047114" h="13969">
                  <a:moveTo>
                    <a:pt x="0" y="4572"/>
                  </a:moveTo>
                  <a:lnTo>
                    <a:pt x="41148" y="4572"/>
                  </a:lnTo>
                </a:path>
                <a:path w="1047114" h="13969">
                  <a:moveTo>
                    <a:pt x="0" y="9144"/>
                  </a:moveTo>
                  <a:lnTo>
                    <a:pt x="41148" y="9144"/>
                  </a:lnTo>
                </a:path>
                <a:path w="1047114" h="13969">
                  <a:moveTo>
                    <a:pt x="1024128" y="13716"/>
                  </a:moveTo>
                  <a:lnTo>
                    <a:pt x="1046987" y="13716"/>
                  </a:lnTo>
                </a:path>
              </a:pathLst>
            </a:custGeom>
            <a:ln w="4572">
              <a:solidFill>
                <a:srgbClr val="EFB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5" name="object 7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047622" y="1746504"/>
              <a:ext cx="5536691" cy="9144"/>
            </a:xfrm>
            <a:prstGeom prst="rect">
              <a:avLst/>
            </a:prstGeom>
          </p:spPr>
        </p:pic>
        <p:sp>
          <p:nvSpPr>
            <p:cNvPr id="76" name="object 76"/>
            <p:cNvSpPr/>
            <p:nvPr/>
          </p:nvSpPr>
          <p:spPr>
            <a:xfrm>
              <a:off x="3636142" y="1753362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859" y="0"/>
                  </a:lnTo>
                </a:path>
              </a:pathLst>
            </a:custGeom>
            <a:ln w="4572">
              <a:solidFill>
                <a:srgbClr val="EFB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4070481" y="1757934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859" y="0"/>
                  </a:lnTo>
                </a:path>
              </a:pathLst>
            </a:custGeom>
            <a:ln w="4572">
              <a:solidFill>
                <a:srgbClr val="DA986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8" name="object 78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082930" y="1751076"/>
              <a:ext cx="352043" cy="27432"/>
            </a:xfrm>
            <a:prstGeom prst="rect">
              <a:avLst/>
            </a:prstGeom>
          </p:spPr>
        </p:pic>
        <p:sp>
          <p:nvSpPr>
            <p:cNvPr id="79" name="object 79"/>
            <p:cNvSpPr/>
            <p:nvPr/>
          </p:nvSpPr>
          <p:spPr>
            <a:xfrm>
              <a:off x="4070481" y="1762506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859" y="0"/>
                  </a:lnTo>
                </a:path>
              </a:pathLst>
            </a:custGeom>
            <a:ln w="4572">
              <a:solidFill>
                <a:srgbClr val="DA986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0" name="object 80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134490" y="1755648"/>
              <a:ext cx="5431535" cy="13716"/>
            </a:xfrm>
            <a:prstGeom prst="rect">
              <a:avLst/>
            </a:prstGeom>
          </p:spPr>
        </p:pic>
        <p:sp>
          <p:nvSpPr>
            <p:cNvPr id="81" name="object 81"/>
            <p:cNvSpPr/>
            <p:nvPr/>
          </p:nvSpPr>
          <p:spPr>
            <a:xfrm>
              <a:off x="2630302" y="1767078"/>
              <a:ext cx="370840" cy="0"/>
            </a:xfrm>
            <a:custGeom>
              <a:avLst/>
              <a:gdLst/>
              <a:ahLst/>
              <a:cxnLst/>
              <a:rect l="l" t="t" r="r" b="b"/>
              <a:pathLst>
                <a:path w="370839">
                  <a:moveTo>
                    <a:pt x="0" y="0"/>
                  </a:moveTo>
                  <a:lnTo>
                    <a:pt x="41148" y="0"/>
                  </a:lnTo>
                </a:path>
                <a:path w="370839">
                  <a:moveTo>
                    <a:pt x="329183" y="0"/>
                  </a:moveTo>
                  <a:lnTo>
                    <a:pt x="370332" y="0"/>
                  </a:lnTo>
                </a:path>
              </a:pathLst>
            </a:custGeom>
            <a:ln w="4572">
              <a:solidFill>
                <a:srgbClr val="EFB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4070481" y="1771650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859" y="0"/>
                  </a:lnTo>
                </a:path>
              </a:pathLst>
            </a:custGeom>
            <a:ln w="4572">
              <a:solidFill>
                <a:srgbClr val="EF6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4193925" y="1771650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859" y="0"/>
                  </a:lnTo>
                </a:path>
              </a:pathLst>
            </a:custGeom>
            <a:ln w="4572">
              <a:solidFill>
                <a:srgbClr val="EFC50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4" name="object 84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6516502" y="1769364"/>
              <a:ext cx="393191" cy="9144"/>
            </a:xfrm>
            <a:prstGeom prst="rect">
              <a:avLst/>
            </a:prstGeom>
          </p:spPr>
        </p:pic>
        <p:sp>
          <p:nvSpPr>
            <p:cNvPr id="85" name="object 85"/>
            <p:cNvSpPr/>
            <p:nvPr/>
          </p:nvSpPr>
          <p:spPr>
            <a:xfrm>
              <a:off x="4070481" y="1776221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859" y="0"/>
                  </a:lnTo>
                </a:path>
              </a:pathLst>
            </a:custGeom>
            <a:ln w="4572">
              <a:solidFill>
                <a:srgbClr val="EF6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4193925" y="1776221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859" y="0"/>
                  </a:lnTo>
                </a:path>
              </a:pathLst>
            </a:custGeom>
            <a:ln w="4572">
              <a:solidFill>
                <a:srgbClr val="EFC50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7" name="object 87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358518" y="1769364"/>
              <a:ext cx="1874520" cy="22860"/>
            </a:xfrm>
            <a:prstGeom prst="rect">
              <a:avLst/>
            </a:prstGeom>
          </p:spPr>
        </p:pic>
        <p:pic>
          <p:nvPicPr>
            <p:cNvPr id="88" name="object 88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7014849" y="1769364"/>
              <a:ext cx="2551176" cy="22860"/>
            </a:xfrm>
            <a:prstGeom prst="rect">
              <a:avLst/>
            </a:prstGeom>
          </p:spPr>
        </p:pic>
        <p:sp>
          <p:nvSpPr>
            <p:cNvPr id="89" name="object 89"/>
            <p:cNvSpPr/>
            <p:nvPr/>
          </p:nvSpPr>
          <p:spPr>
            <a:xfrm>
              <a:off x="5510661" y="1789937"/>
              <a:ext cx="82550" cy="0"/>
            </a:xfrm>
            <a:custGeom>
              <a:avLst/>
              <a:gdLst/>
              <a:ahLst/>
              <a:cxnLst/>
              <a:rect l="l" t="t" r="r" b="b"/>
              <a:pathLst>
                <a:path w="82550">
                  <a:moveTo>
                    <a:pt x="0" y="0"/>
                  </a:moveTo>
                  <a:lnTo>
                    <a:pt x="82296" y="0"/>
                  </a:lnTo>
                </a:path>
              </a:pathLst>
            </a:custGeom>
            <a:ln w="4572">
              <a:solidFill>
                <a:srgbClr val="DA6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6004437" y="1789937"/>
              <a:ext cx="123825" cy="0"/>
            </a:xfrm>
            <a:custGeom>
              <a:avLst/>
              <a:gdLst/>
              <a:ahLst/>
              <a:cxnLst/>
              <a:rect l="l" t="t" r="r" b="b"/>
              <a:pathLst>
                <a:path w="123825">
                  <a:moveTo>
                    <a:pt x="0" y="0"/>
                  </a:moveTo>
                  <a:lnTo>
                    <a:pt x="18288" y="0"/>
                  </a:lnTo>
                </a:path>
                <a:path w="123825">
                  <a:moveTo>
                    <a:pt x="100584" y="0"/>
                  </a:moveTo>
                  <a:lnTo>
                    <a:pt x="123443" y="0"/>
                  </a:lnTo>
                </a:path>
              </a:pathLst>
            </a:custGeom>
            <a:ln w="4572">
              <a:solidFill>
                <a:srgbClr val="EFB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1" name="object 91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5757549" y="1787651"/>
              <a:ext cx="187452" cy="9144"/>
            </a:xfrm>
            <a:prstGeom prst="rect">
              <a:avLst/>
            </a:prstGeom>
          </p:spPr>
        </p:pic>
        <p:pic>
          <p:nvPicPr>
            <p:cNvPr id="92" name="object 92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4481961" y="1792223"/>
              <a:ext cx="82296" cy="4572"/>
            </a:xfrm>
            <a:prstGeom prst="rect">
              <a:avLst/>
            </a:prstGeom>
          </p:spPr>
        </p:pic>
        <p:sp>
          <p:nvSpPr>
            <p:cNvPr id="93" name="object 93"/>
            <p:cNvSpPr/>
            <p:nvPr/>
          </p:nvSpPr>
          <p:spPr>
            <a:xfrm>
              <a:off x="5510661" y="1794509"/>
              <a:ext cx="82550" cy="0"/>
            </a:xfrm>
            <a:custGeom>
              <a:avLst/>
              <a:gdLst/>
              <a:ahLst/>
              <a:cxnLst/>
              <a:rect l="l" t="t" r="r" b="b"/>
              <a:pathLst>
                <a:path w="82550">
                  <a:moveTo>
                    <a:pt x="0" y="0"/>
                  </a:moveTo>
                  <a:lnTo>
                    <a:pt x="82296" y="0"/>
                  </a:lnTo>
                </a:path>
              </a:pathLst>
            </a:custGeom>
            <a:ln w="4572">
              <a:solidFill>
                <a:srgbClr val="DA6E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6004437" y="1794509"/>
              <a:ext cx="123825" cy="0"/>
            </a:xfrm>
            <a:custGeom>
              <a:avLst/>
              <a:gdLst/>
              <a:ahLst/>
              <a:cxnLst/>
              <a:rect l="l" t="t" r="r" b="b"/>
              <a:pathLst>
                <a:path w="123825">
                  <a:moveTo>
                    <a:pt x="0" y="0"/>
                  </a:moveTo>
                  <a:lnTo>
                    <a:pt x="18288" y="0"/>
                  </a:lnTo>
                </a:path>
                <a:path w="123825">
                  <a:moveTo>
                    <a:pt x="100584" y="0"/>
                  </a:moveTo>
                  <a:lnTo>
                    <a:pt x="123443" y="0"/>
                  </a:lnTo>
                </a:path>
              </a:pathLst>
            </a:custGeom>
            <a:ln w="4572">
              <a:solidFill>
                <a:srgbClr val="EFB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5" name="object 95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7526914" y="1792223"/>
              <a:ext cx="141731" cy="4572"/>
            </a:xfrm>
            <a:prstGeom prst="rect">
              <a:avLst/>
            </a:prstGeom>
          </p:spPr>
        </p:pic>
        <p:pic>
          <p:nvPicPr>
            <p:cNvPr id="96" name="object 96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4747137" y="1792223"/>
              <a:ext cx="745235" cy="18288"/>
            </a:xfrm>
            <a:prstGeom prst="rect">
              <a:avLst/>
            </a:prstGeom>
          </p:spPr>
        </p:pic>
        <p:sp>
          <p:nvSpPr>
            <p:cNvPr id="97" name="object 97"/>
            <p:cNvSpPr/>
            <p:nvPr/>
          </p:nvSpPr>
          <p:spPr>
            <a:xfrm>
              <a:off x="5981578" y="1799081"/>
              <a:ext cx="22860" cy="0"/>
            </a:xfrm>
            <a:custGeom>
              <a:avLst/>
              <a:gdLst/>
              <a:ahLst/>
              <a:cxnLst/>
              <a:rect l="l" t="t" r="r" b="b"/>
              <a:pathLst>
                <a:path w="22860">
                  <a:moveTo>
                    <a:pt x="0" y="0"/>
                  </a:moveTo>
                  <a:lnTo>
                    <a:pt x="22859" y="0"/>
                  </a:lnTo>
                </a:path>
              </a:pathLst>
            </a:custGeom>
            <a:ln w="4572">
              <a:solidFill>
                <a:srgbClr val="EFB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8" name="object 98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8208141" y="1787651"/>
              <a:ext cx="1316735" cy="22860"/>
            </a:xfrm>
            <a:prstGeom prst="rect">
              <a:avLst/>
            </a:prstGeom>
          </p:spPr>
        </p:pic>
        <p:sp>
          <p:nvSpPr>
            <p:cNvPr id="99" name="object 99"/>
            <p:cNvSpPr/>
            <p:nvPr/>
          </p:nvSpPr>
          <p:spPr>
            <a:xfrm>
              <a:off x="5080893" y="1803654"/>
              <a:ext cx="923925" cy="5080"/>
            </a:xfrm>
            <a:custGeom>
              <a:avLst/>
              <a:gdLst/>
              <a:ahLst/>
              <a:cxnLst/>
              <a:rect l="l" t="t" r="r" b="b"/>
              <a:pathLst>
                <a:path w="923925" h="5080">
                  <a:moveTo>
                    <a:pt x="900683" y="0"/>
                  </a:moveTo>
                  <a:lnTo>
                    <a:pt x="923543" y="0"/>
                  </a:lnTo>
                </a:path>
                <a:path w="923925" h="5080">
                  <a:moveTo>
                    <a:pt x="0" y="4572"/>
                  </a:moveTo>
                  <a:lnTo>
                    <a:pt x="41148" y="4572"/>
                  </a:lnTo>
                </a:path>
              </a:pathLst>
            </a:custGeom>
            <a:ln w="4572">
              <a:solidFill>
                <a:srgbClr val="EFB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0" name="object 100"/>
          <p:cNvSpPr txBox="1">
            <a:spLocks noGrp="1"/>
          </p:cNvSpPr>
          <p:nvPr>
            <p:ph type="title"/>
          </p:nvPr>
        </p:nvSpPr>
        <p:spPr>
          <a:xfrm>
            <a:off x="1911996" y="287528"/>
            <a:ext cx="6810375" cy="1190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Response</a:t>
            </a:r>
            <a:r>
              <a:rPr b="1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rate</a:t>
            </a:r>
            <a:r>
              <a:rPr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over</a:t>
            </a:r>
            <a:r>
              <a:rPr b="1" spc="-1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12</a:t>
            </a:r>
            <a:r>
              <a:rPr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FF0000"/>
                </a:solidFill>
                <a:latin typeface="Times New Roman"/>
                <a:cs typeface="Times New Roman"/>
              </a:rPr>
              <a:t>weeks</a:t>
            </a:r>
          </a:p>
          <a:p>
            <a:pPr marL="153670" algn="ctr">
              <a:lnSpc>
                <a:spcPct val="100000"/>
              </a:lnSpc>
              <a:spcBef>
                <a:spcPts val="50"/>
              </a:spcBef>
            </a:pPr>
            <a:r>
              <a:rPr sz="3200" b="1" dirty="0">
                <a:solidFill>
                  <a:srgbClr val="FF0000"/>
                </a:solidFill>
                <a:latin typeface="Helvetica"/>
                <a:cs typeface="Helvetica"/>
              </a:rPr>
              <a:t>CDRS:</a:t>
            </a:r>
            <a:r>
              <a:rPr sz="3200" b="1" spc="-45" dirty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sz="3200" spc="-5" dirty="0">
                <a:solidFill>
                  <a:srgbClr val="FF0000"/>
                </a:solidFill>
                <a:latin typeface="Helvetica"/>
                <a:cs typeface="Helvetica"/>
              </a:rPr>
              <a:t>Adjusted</a:t>
            </a:r>
            <a:r>
              <a:rPr sz="3200" spc="-35" dirty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sz="3200" spc="-5" dirty="0">
                <a:solidFill>
                  <a:srgbClr val="FF0000"/>
                </a:solidFill>
                <a:latin typeface="Helvetica"/>
                <a:cs typeface="Helvetica"/>
              </a:rPr>
              <a:t>Means</a:t>
            </a:r>
            <a:r>
              <a:rPr sz="3200" spc="-20" dirty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sz="3200" spc="-5" dirty="0">
                <a:solidFill>
                  <a:srgbClr val="FF0000"/>
                </a:solidFill>
                <a:latin typeface="Helvetica"/>
                <a:cs typeface="Helvetica"/>
              </a:rPr>
              <a:t>(ITT)</a:t>
            </a:r>
            <a:endParaRPr sz="3200">
              <a:latin typeface="Helvetica"/>
              <a:cs typeface="Helvetica"/>
            </a:endParaRPr>
          </a:p>
        </p:txBody>
      </p:sp>
      <p:grpSp>
        <p:nvGrpSpPr>
          <p:cNvPr id="101" name="object 101"/>
          <p:cNvGrpSpPr/>
          <p:nvPr/>
        </p:nvGrpSpPr>
        <p:grpSpPr>
          <a:xfrm>
            <a:off x="774073" y="2375020"/>
            <a:ext cx="9144000" cy="4832350"/>
            <a:chOff x="774073" y="2375020"/>
            <a:chExt cx="9144000" cy="4832350"/>
          </a:xfrm>
        </p:grpSpPr>
        <p:sp>
          <p:nvSpPr>
            <p:cNvPr id="102" name="object 102"/>
            <p:cNvSpPr/>
            <p:nvPr/>
          </p:nvSpPr>
          <p:spPr>
            <a:xfrm>
              <a:off x="2115190" y="2382005"/>
              <a:ext cx="6024880" cy="0"/>
            </a:xfrm>
            <a:custGeom>
              <a:avLst/>
              <a:gdLst/>
              <a:ahLst/>
              <a:cxnLst/>
              <a:rect l="l" t="t" r="r" b="b"/>
              <a:pathLst>
                <a:path w="6024880">
                  <a:moveTo>
                    <a:pt x="0" y="0"/>
                  </a:moveTo>
                  <a:lnTo>
                    <a:pt x="6024370" y="0"/>
                  </a:lnTo>
                </a:path>
              </a:pathLst>
            </a:custGeom>
            <a:ln w="13740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2107679" y="2382011"/>
              <a:ext cx="6039485" cy="1396365"/>
            </a:xfrm>
            <a:custGeom>
              <a:avLst/>
              <a:gdLst/>
              <a:ahLst/>
              <a:cxnLst/>
              <a:rect l="l" t="t" r="r" b="b"/>
              <a:pathLst>
                <a:path w="6039484" h="1396364">
                  <a:moveTo>
                    <a:pt x="15011" y="0"/>
                  </a:moveTo>
                  <a:lnTo>
                    <a:pt x="0" y="0"/>
                  </a:lnTo>
                  <a:lnTo>
                    <a:pt x="0" y="1395996"/>
                  </a:lnTo>
                  <a:lnTo>
                    <a:pt x="15011" y="1395996"/>
                  </a:lnTo>
                  <a:lnTo>
                    <a:pt x="15011" y="0"/>
                  </a:lnTo>
                  <a:close/>
                </a:path>
                <a:path w="6039484" h="1396364">
                  <a:moveTo>
                    <a:pt x="6039383" y="0"/>
                  </a:moveTo>
                  <a:lnTo>
                    <a:pt x="6024359" y="0"/>
                  </a:lnTo>
                  <a:lnTo>
                    <a:pt x="6024359" y="1395996"/>
                  </a:lnTo>
                  <a:lnTo>
                    <a:pt x="6039383" y="1395996"/>
                  </a:lnTo>
                  <a:lnTo>
                    <a:pt x="6039383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2107680" y="2382005"/>
              <a:ext cx="15240" cy="1396365"/>
            </a:xfrm>
            <a:custGeom>
              <a:avLst/>
              <a:gdLst/>
              <a:ahLst/>
              <a:cxnLst/>
              <a:rect l="l" t="t" r="r" b="b"/>
              <a:pathLst>
                <a:path w="15239" h="1396364">
                  <a:moveTo>
                    <a:pt x="0" y="0"/>
                  </a:moveTo>
                  <a:lnTo>
                    <a:pt x="15019" y="0"/>
                  </a:lnTo>
                  <a:lnTo>
                    <a:pt x="15019" y="1395990"/>
                  </a:lnTo>
                  <a:lnTo>
                    <a:pt x="0" y="1395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2055754" y="2932174"/>
              <a:ext cx="59690" cy="0"/>
            </a:xfrm>
            <a:custGeom>
              <a:avLst/>
              <a:gdLst/>
              <a:ahLst/>
              <a:cxnLst/>
              <a:rect l="l" t="t" r="r" b="b"/>
              <a:pathLst>
                <a:path w="59689">
                  <a:moveTo>
                    <a:pt x="0" y="0"/>
                  </a:moveTo>
                  <a:lnTo>
                    <a:pt x="59436" y="0"/>
                  </a:lnTo>
                </a:path>
              </a:pathLst>
            </a:custGeom>
            <a:ln w="1374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3122565" y="2891020"/>
              <a:ext cx="714375" cy="887094"/>
            </a:xfrm>
            <a:custGeom>
              <a:avLst/>
              <a:gdLst/>
              <a:ahLst/>
              <a:cxnLst/>
              <a:rect l="l" t="t" r="r" b="b"/>
              <a:pathLst>
                <a:path w="714375" h="887095">
                  <a:moveTo>
                    <a:pt x="0" y="0"/>
                  </a:moveTo>
                  <a:lnTo>
                    <a:pt x="713905" y="886975"/>
                  </a:lnTo>
                </a:path>
              </a:pathLst>
            </a:custGeom>
            <a:ln w="1451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3122565" y="3069337"/>
              <a:ext cx="674370" cy="708660"/>
            </a:xfrm>
            <a:custGeom>
              <a:avLst/>
              <a:gdLst/>
              <a:ahLst/>
              <a:cxnLst/>
              <a:rect l="l" t="t" r="r" b="b"/>
              <a:pathLst>
                <a:path w="674370" h="708660">
                  <a:moveTo>
                    <a:pt x="0" y="0"/>
                  </a:moveTo>
                  <a:lnTo>
                    <a:pt x="673940" y="708658"/>
                  </a:lnTo>
                </a:path>
              </a:pathLst>
            </a:custGeom>
            <a:ln w="14411">
              <a:solidFill>
                <a:srgbClr val="99CC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3122565" y="3028184"/>
              <a:ext cx="915035" cy="749935"/>
            </a:xfrm>
            <a:custGeom>
              <a:avLst/>
              <a:gdLst/>
              <a:ahLst/>
              <a:cxnLst/>
              <a:rect l="l" t="t" r="r" b="b"/>
              <a:pathLst>
                <a:path w="915035" h="749935">
                  <a:moveTo>
                    <a:pt x="0" y="0"/>
                  </a:moveTo>
                  <a:lnTo>
                    <a:pt x="914737" y="749811"/>
                  </a:lnTo>
                </a:path>
              </a:pathLst>
            </a:custGeom>
            <a:ln w="14254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3122565" y="2848352"/>
              <a:ext cx="1038225" cy="929640"/>
            </a:xfrm>
            <a:custGeom>
              <a:avLst/>
              <a:gdLst/>
              <a:ahLst/>
              <a:cxnLst/>
              <a:rect l="l" t="t" r="r" b="b"/>
              <a:pathLst>
                <a:path w="1038225" h="929639">
                  <a:moveTo>
                    <a:pt x="0" y="0"/>
                  </a:moveTo>
                  <a:lnTo>
                    <a:pt x="1038176" y="929643"/>
                  </a:lnTo>
                </a:path>
              </a:pathLst>
            </a:custGeom>
            <a:ln w="1430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3076834" y="2848355"/>
              <a:ext cx="105410" cy="97790"/>
            </a:xfrm>
            <a:custGeom>
              <a:avLst/>
              <a:gdLst/>
              <a:ahLst/>
              <a:cxnLst/>
              <a:rect l="l" t="t" r="r" b="b"/>
              <a:pathLst>
                <a:path w="105410" h="97789">
                  <a:moveTo>
                    <a:pt x="105155" y="97535"/>
                  </a:moveTo>
                  <a:lnTo>
                    <a:pt x="105155" y="0"/>
                  </a:lnTo>
                  <a:lnTo>
                    <a:pt x="0" y="0"/>
                  </a:lnTo>
                  <a:lnTo>
                    <a:pt x="0" y="97535"/>
                  </a:lnTo>
                  <a:lnTo>
                    <a:pt x="105155" y="97535"/>
                  </a:lnTo>
                  <a:close/>
                </a:path>
              </a:pathLst>
            </a:custGeom>
            <a:solidFill>
              <a:srgbClr val="7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3076834" y="2848352"/>
              <a:ext cx="90170" cy="83820"/>
            </a:xfrm>
            <a:custGeom>
              <a:avLst/>
              <a:gdLst/>
              <a:ahLst/>
              <a:cxnLst/>
              <a:rect l="l" t="t" r="r" b="b"/>
              <a:pathLst>
                <a:path w="90169" h="83819">
                  <a:moveTo>
                    <a:pt x="45731" y="42667"/>
                  </a:moveTo>
                  <a:lnTo>
                    <a:pt x="0" y="0"/>
                  </a:lnTo>
                </a:path>
                <a:path w="90169" h="83819">
                  <a:moveTo>
                    <a:pt x="45731" y="42667"/>
                  </a:moveTo>
                  <a:lnTo>
                    <a:pt x="89918" y="83821"/>
                  </a:lnTo>
                </a:path>
                <a:path w="90169" h="83819">
                  <a:moveTo>
                    <a:pt x="45731" y="42667"/>
                  </a:moveTo>
                  <a:lnTo>
                    <a:pt x="0" y="83821"/>
                  </a:lnTo>
                </a:path>
                <a:path w="90169" h="83819">
                  <a:moveTo>
                    <a:pt x="45731" y="42667"/>
                  </a:moveTo>
                  <a:lnTo>
                    <a:pt x="89918" y="0"/>
                  </a:lnTo>
                </a:path>
                <a:path w="90169" h="83819">
                  <a:moveTo>
                    <a:pt x="45731" y="42667"/>
                  </a:moveTo>
                  <a:lnTo>
                    <a:pt x="45731" y="0"/>
                  </a:lnTo>
                </a:path>
                <a:path w="90169" h="83819">
                  <a:moveTo>
                    <a:pt x="45731" y="42667"/>
                  </a:moveTo>
                  <a:lnTo>
                    <a:pt x="45731" y="83821"/>
                  </a:lnTo>
                </a:path>
              </a:pathLst>
            </a:custGeom>
            <a:ln w="14379">
              <a:solidFill>
                <a:srgbClr val="7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2" name="object 112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3069643" y="2979854"/>
              <a:ext cx="104299" cy="137812"/>
            </a:xfrm>
            <a:prstGeom prst="rect">
              <a:avLst/>
            </a:prstGeom>
          </p:spPr>
        </p:pic>
        <p:sp>
          <p:nvSpPr>
            <p:cNvPr id="113" name="object 113"/>
            <p:cNvSpPr/>
            <p:nvPr/>
          </p:nvSpPr>
          <p:spPr>
            <a:xfrm>
              <a:off x="3076834" y="2807207"/>
              <a:ext cx="90170" cy="83820"/>
            </a:xfrm>
            <a:custGeom>
              <a:avLst/>
              <a:gdLst/>
              <a:ahLst/>
              <a:cxnLst/>
              <a:rect l="l" t="t" r="r" b="b"/>
              <a:pathLst>
                <a:path w="90169" h="83819">
                  <a:moveTo>
                    <a:pt x="89915" y="83819"/>
                  </a:moveTo>
                  <a:lnTo>
                    <a:pt x="45719" y="0"/>
                  </a:lnTo>
                  <a:lnTo>
                    <a:pt x="0" y="83819"/>
                  </a:lnTo>
                  <a:lnTo>
                    <a:pt x="89915" y="83819"/>
                  </a:lnTo>
                  <a:close/>
                </a:path>
              </a:pathLst>
            </a:custGeom>
            <a:solidFill>
              <a:srgbClr val="7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3076834" y="2807214"/>
              <a:ext cx="90170" cy="83820"/>
            </a:xfrm>
            <a:custGeom>
              <a:avLst/>
              <a:gdLst/>
              <a:ahLst/>
              <a:cxnLst/>
              <a:rect l="l" t="t" r="r" b="b"/>
              <a:pathLst>
                <a:path w="90169" h="83819">
                  <a:moveTo>
                    <a:pt x="45731" y="0"/>
                  </a:moveTo>
                  <a:lnTo>
                    <a:pt x="89918" y="83806"/>
                  </a:lnTo>
                  <a:lnTo>
                    <a:pt x="0" y="83806"/>
                  </a:lnTo>
                  <a:lnTo>
                    <a:pt x="45731" y="0"/>
                  </a:lnTo>
                  <a:close/>
                </a:path>
              </a:pathLst>
            </a:custGeom>
            <a:ln w="14334">
              <a:solidFill>
                <a:srgbClr val="7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304164" y="3742937"/>
              <a:ext cx="1156970" cy="35560"/>
            </a:xfrm>
            <a:custGeom>
              <a:avLst/>
              <a:gdLst/>
              <a:ahLst/>
              <a:cxnLst/>
              <a:rect l="l" t="t" r="r" b="b"/>
              <a:pathLst>
                <a:path w="1156970" h="35560">
                  <a:moveTo>
                    <a:pt x="0" y="0"/>
                  </a:moveTo>
                  <a:lnTo>
                    <a:pt x="1156713" y="0"/>
                  </a:lnTo>
                  <a:lnTo>
                    <a:pt x="1156713" y="35058"/>
                  </a:lnTo>
                </a:path>
                <a:path w="1156970" h="35560">
                  <a:moveTo>
                    <a:pt x="0" y="35058"/>
                  </a:moveTo>
                  <a:lnTo>
                    <a:pt x="0" y="0"/>
                  </a:lnTo>
                </a:path>
              </a:pathLst>
            </a:custGeom>
            <a:ln w="143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6" name="object 116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774073" y="3777995"/>
              <a:ext cx="9143996" cy="3428999"/>
            </a:xfrm>
            <a:prstGeom prst="rect">
              <a:avLst/>
            </a:prstGeom>
          </p:spPr>
        </p:pic>
        <p:sp>
          <p:nvSpPr>
            <p:cNvPr id="117" name="object 117"/>
            <p:cNvSpPr/>
            <p:nvPr/>
          </p:nvSpPr>
          <p:spPr>
            <a:xfrm>
              <a:off x="2107679" y="3778008"/>
              <a:ext cx="6039485" cy="2485390"/>
            </a:xfrm>
            <a:custGeom>
              <a:avLst/>
              <a:gdLst/>
              <a:ahLst/>
              <a:cxnLst/>
              <a:rect l="l" t="t" r="r" b="b"/>
              <a:pathLst>
                <a:path w="6039484" h="2485390">
                  <a:moveTo>
                    <a:pt x="6039383" y="0"/>
                  </a:moveTo>
                  <a:lnTo>
                    <a:pt x="6024372" y="0"/>
                  </a:lnTo>
                  <a:lnTo>
                    <a:pt x="6024372" y="2471153"/>
                  </a:lnTo>
                  <a:lnTo>
                    <a:pt x="15011" y="2471153"/>
                  </a:lnTo>
                  <a:lnTo>
                    <a:pt x="15011" y="0"/>
                  </a:lnTo>
                  <a:lnTo>
                    <a:pt x="0" y="0"/>
                  </a:lnTo>
                  <a:lnTo>
                    <a:pt x="0" y="2478011"/>
                  </a:lnTo>
                  <a:lnTo>
                    <a:pt x="7505" y="2478011"/>
                  </a:lnTo>
                  <a:lnTo>
                    <a:pt x="7505" y="2484882"/>
                  </a:lnTo>
                  <a:lnTo>
                    <a:pt x="6031877" y="2484882"/>
                  </a:lnTo>
                  <a:lnTo>
                    <a:pt x="6031877" y="2478011"/>
                  </a:lnTo>
                  <a:lnTo>
                    <a:pt x="6039383" y="2478011"/>
                  </a:lnTo>
                  <a:lnTo>
                    <a:pt x="6039383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2107680" y="3777996"/>
              <a:ext cx="15240" cy="2478405"/>
            </a:xfrm>
            <a:custGeom>
              <a:avLst/>
              <a:gdLst/>
              <a:ahLst/>
              <a:cxnLst/>
              <a:rect l="l" t="t" r="r" b="b"/>
              <a:pathLst>
                <a:path w="15239" h="2478404">
                  <a:moveTo>
                    <a:pt x="15019" y="2478023"/>
                  </a:moveTo>
                  <a:lnTo>
                    <a:pt x="0" y="2478023"/>
                  </a:lnTo>
                  <a:lnTo>
                    <a:pt x="0" y="0"/>
                  </a:lnTo>
                  <a:lnTo>
                    <a:pt x="15019" y="0"/>
                  </a:lnTo>
                  <a:lnTo>
                    <a:pt x="15019" y="247802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2055754" y="4044700"/>
              <a:ext cx="59690" cy="2211705"/>
            </a:xfrm>
            <a:custGeom>
              <a:avLst/>
              <a:gdLst/>
              <a:ahLst/>
              <a:cxnLst/>
              <a:rect l="l" t="t" r="r" b="b"/>
              <a:pathLst>
                <a:path w="59689" h="2211704">
                  <a:moveTo>
                    <a:pt x="0" y="2211319"/>
                  </a:moveTo>
                  <a:lnTo>
                    <a:pt x="59436" y="2211319"/>
                  </a:lnTo>
                </a:path>
                <a:path w="59689" h="2211704">
                  <a:moveTo>
                    <a:pt x="0" y="1098793"/>
                  </a:moveTo>
                  <a:lnTo>
                    <a:pt x="59436" y="1098793"/>
                  </a:lnTo>
                </a:path>
                <a:path w="59689" h="2211704">
                  <a:moveTo>
                    <a:pt x="0" y="0"/>
                  </a:moveTo>
                  <a:lnTo>
                    <a:pt x="59436" y="0"/>
                  </a:lnTo>
                </a:path>
              </a:pathLst>
            </a:custGeom>
            <a:ln w="143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2115190" y="6249149"/>
              <a:ext cx="6024880" cy="13970"/>
            </a:xfrm>
            <a:custGeom>
              <a:avLst/>
              <a:gdLst/>
              <a:ahLst/>
              <a:cxnLst/>
              <a:rect l="l" t="t" r="r" b="b"/>
              <a:pathLst>
                <a:path w="6024880" h="13970">
                  <a:moveTo>
                    <a:pt x="0" y="0"/>
                  </a:moveTo>
                  <a:lnTo>
                    <a:pt x="6024370" y="0"/>
                  </a:lnTo>
                  <a:lnTo>
                    <a:pt x="6024370" y="13740"/>
                  </a:lnTo>
                  <a:lnTo>
                    <a:pt x="0" y="137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2115190" y="6256019"/>
              <a:ext cx="6024880" cy="56515"/>
            </a:xfrm>
            <a:custGeom>
              <a:avLst/>
              <a:gdLst/>
              <a:ahLst/>
              <a:cxnLst/>
              <a:rect l="l" t="t" r="r" b="b"/>
              <a:pathLst>
                <a:path w="6024880" h="56514">
                  <a:moveTo>
                    <a:pt x="0" y="56385"/>
                  </a:moveTo>
                  <a:lnTo>
                    <a:pt x="0" y="0"/>
                  </a:lnTo>
                </a:path>
                <a:path w="6024880" h="56514">
                  <a:moveTo>
                    <a:pt x="2013206" y="56385"/>
                  </a:moveTo>
                  <a:lnTo>
                    <a:pt x="2013206" y="0"/>
                  </a:lnTo>
                </a:path>
                <a:path w="6024880" h="56514">
                  <a:moveTo>
                    <a:pt x="4011180" y="56385"/>
                  </a:moveTo>
                  <a:lnTo>
                    <a:pt x="4011180" y="0"/>
                  </a:lnTo>
                </a:path>
                <a:path w="6024880" h="56514">
                  <a:moveTo>
                    <a:pt x="6024370" y="56385"/>
                  </a:moveTo>
                  <a:lnTo>
                    <a:pt x="6024370" y="0"/>
                  </a:lnTo>
                </a:path>
              </a:pathLst>
            </a:custGeom>
            <a:ln w="1437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3836470" y="3777996"/>
              <a:ext cx="1297940" cy="1612900"/>
            </a:xfrm>
            <a:custGeom>
              <a:avLst/>
              <a:gdLst/>
              <a:ahLst/>
              <a:cxnLst/>
              <a:rect l="l" t="t" r="r" b="b"/>
              <a:pathLst>
                <a:path w="1297939" h="1612900">
                  <a:moveTo>
                    <a:pt x="0" y="0"/>
                  </a:moveTo>
                  <a:lnTo>
                    <a:pt x="1297773" y="1612389"/>
                  </a:lnTo>
                </a:path>
              </a:pathLst>
            </a:custGeom>
            <a:ln w="1451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5134244" y="5390385"/>
              <a:ext cx="1998345" cy="467995"/>
            </a:xfrm>
            <a:custGeom>
              <a:avLst/>
              <a:gdLst/>
              <a:ahLst/>
              <a:cxnLst/>
              <a:rect l="l" t="t" r="r" b="b"/>
              <a:pathLst>
                <a:path w="1998345" h="467995">
                  <a:moveTo>
                    <a:pt x="0" y="0"/>
                  </a:moveTo>
                  <a:lnTo>
                    <a:pt x="1997957" y="467876"/>
                  </a:lnTo>
                </a:path>
              </a:pathLst>
            </a:custGeom>
            <a:ln w="1380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3796506" y="3777996"/>
              <a:ext cx="1337945" cy="1407160"/>
            </a:xfrm>
            <a:custGeom>
              <a:avLst/>
              <a:gdLst/>
              <a:ahLst/>
              <a:cxnLst/>
              <a:rect l="l" t="t" r="r" b="b"/>
              <a:pathLst>
                <a:path w="1337945" h="1407160">
                  <a:moveTo>
                    <a:pt x="0" y="0"/>
                  </a:moveTo>
                  <a:lnTo>
                    <a:pt x="1337737" y="1406651"/>
                  </a:lnTo>
                </a:path>
              </a:pathLst>
            </a:custGeom>
            <a:ln w="14411">
              <a:solidFill>
                <a:srgbClr val="99CC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5134244" y="5184647"/>
              <a:ext cx="1998345" cy="399415"/>
            </a:xfrm>
            <a:custGeom>
              <a:avLst/>
              <a:gdLst/>
              <a:ahLst/>
              <a:cxnLst/>
              <a:rect l="l" t="t" r="r" b="b"/>
              <a:pathLst>
                <a:path w="1998345" h="399414">
                  <a:moveTo>
                    <a:pt x="0" y="0"/>
                  </a:moveTo>
                  <a:lnTo>
                    <a:pt x="1997957" y="399287"/>
                  </a:lnTo>
                </a:path>
              </a:pathLst>
            </a:custGeom>
            <a:ln w="13789">
              <a:solidFill>
                <a:srgbClr val="99CC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4037302" y="3777996"/>
              <a:ext cx="1097280" cy="899160"/>
            </a:xfrm>
            <a:custGeom>
              <a:avLst/>
              <a:gdLst/>
              <a:ahLst/>
              <a:cxnLst/>
              <a:rect l="l" t="t" r="r" b="b"/>
              <a:pathLst>
                <a:path w="1097279" h="899160">
                  <a:moveTo>
                    <a:pt x="0" y="0"/>
                  </a:moveTo>
                  <a:lnTo>
                    <a:pt x="1096941" y="899164"/>
                  </a:lnTo>
                </a:path>
              </a:pathLst>
            </a:custGeom>
            <a:ln w="14254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5134244" y="4677161"/>
              <a:ext cx="1998345" cy="302260"/>
            </a:xfrm>
            <a:custGeom>
              <a:avLst/>
              <a:gdLst/>
              <a:ahLst/>
              <a:cxnLst/>
              <a:rect l="l" t="t" r="r" b="b"/>
              <a:pathLst>
                <a:path w="1998345" h="302260">
                  <a:moveTo>
                    <a:pt x="0" y="0"/>
                  </a:moveTo>
                  <a:lnTo>
                    <a:pt x="1997957" y="301748"/>
                  </a:lnTo>
                </a:path>
              </a:pathLst>
            </a:custGeom>
            <a:ln w="13768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4160742" y="3777996"/>
              <a:ext cx="974090" cy="871855"/>
            </a:xfrm>
            <a:custGeom>
              <a:avLst/>
              <a:gdLst/>
              <a:ahLst/>
              <a:cxnLst/>
              <a:rect l="l" t="t" r="r" b="b"/>
              <a:pathLst>
                <a:path w="974089" h="871854">
                  <a:moveTo>
                    <a:pt x="0" y="0"/>
                  </a:moveTo>
                  <a:lnTo>
                    <a:pt x="973501" y="871729"/>
                  </a:lnTo>
                </a:path>
              </a:pathLst>
            </a:custGeom>
            <a:ln w="1430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5134244" y="4649725"/>
              <a:ext cx="1998345" cy="329565"/>
            </a:xfrm>
            <a:custGeom>
              <a:avLst/>
              <a:gdLst/>
              <a:ahLst/>
              <a:cxnLst/>
              <a:rect l="l" t="t" r="r" b="b"/>
              <a:pathLst>
                <a:path w="1998345" h="329564">
                  <a:moveTo>
                    <a:pt x="0" y="0"/>
                  </a:moveTo>
                  <a:lnTo>
                    <a:pt x="1997957" y="329183"/>
                  </a:lnTo>
                </a:path>
              </a:pathLst>
            </a:custGeom>
            <a:ln w="1377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0" name="object 130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5082834" y="5342036"/>
              <a:ext cx="112359" cy="104739"/>
            </a:xfrm>
            <a:prstGeom prst="rect">
              <a:avLst/>
            </a:prstGeom>
          </p:spPr>
        </p:pic>
        <p:pic>
          <p:nvPicPr>
            <p:cNvPr id="131" name="object 131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7080819" y="5809912"/>
              <a:ext cx="112338" cy="103207"/>
            </a:xfrm>
            <a:prstGeom prst="rect">
              <a:avLst/>
            </a:prstGeom>
          </p:spPr>
        </p:pic>
        <p:pic>
          <p:nvPicPr>
            <p:cNvPr id="132" name="object 132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5082851" y="5136303"/>
              <a:ext cx="104298" cy="96686"/>
            </a:xfrm>
            <a:prstGeom prst="rect">
              <a:avLst/>
            </a:prstGeom>
          </p:spPr>
        </p:pic>
        <p:pic>
          <p:nvPicPr>
            <p:cNvPr id="133" name="object 133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7080824" y="5535590"/>
              <a:ext cx="104282" cy="96687"/>
            </a:xfrm>
            <a:prstGeom prst="rect">
              <a:avLst/>
            </a:prstGeom>
          </p:spPr>
        </p:pic>
        <p:sp>
          <p:nvSpPr>
            <p:cNvPr id="134" name="object 134"/>
            <p:cNvSpPr/>
            <p:nvPr/>
          </p:nvSpPr>
          <p:spPr>
            <a:xfrm>
              <a:off x="5090037" y="4636007"/>
              <a:ext cx="74930" cy="68580"/>
            </a:xfrm>
            <a:custGeom>
              <a:avLst/>
              <a:gdLst/>
              <a:ahLst/>
              <a:cxnLst/>
              <a:rect l="l" t="t" r="r" b="b"/>
              <a:pathLst>
                <a:path w="74929" h="68579">
                  <a:moveTo>
                    <a:pt x="74675" y="33527"/>
                  </a:moveTo>
                  <a:lnTo>
                    <a:pt x="71723" y="20573"/>
                  </a:lnTo>
                  <a:lnTo>
                    <a:pt x="63626" y="9905"/>
                  </a:lnTo>
                  <a:lnTo>
                    <a:pt x="51530" y="2666"/>
                  </a:lnTo>
                  <a:lnTo>
                    <a:pt x="36575" y="0"/>
                  </a:lnTo>
                  <a:lnTo>
                    <a:pt x="22502" y="2666"/>
                  </a:lnTo>
                  <a:lnTo>
                    <a:pt x="10858" y="9905"/>
                  </a:lnTo>
                  <a:lnTo>
                    <a:pt x="2928" y="20573"/>
                  </a:lnTo>
                  <a:lnTo>
                    <a:pt x="0" y="33527"/>
                  </a:lnTo>
                  <a:lnTo>
                    <a:pt x="2928" y="47363"/>
                  </a:lnTo>
                  <a:lnTo>
                    <a:pt x="10858" y="58483"/>
                  </a:lnTo>
                  <a:lnTo>
                    <a:pt x="22502" y="65889"/>
                  </a:lnTo>
                  <a:lnTo>
                    <a:pt x="36575" y="68579"/>
                  </a:lnTo>
                  <a:lnTo>
                    <a:pt x="51530" y="65889"/>
                  </a:lnTo>
                  <a:lnTo>
                    <a:pt x="63626" y="58483"/>
                  </a:lnTo>
                  <a:lnTo>
                    <a:pt x="71723" y="47363"/>
                  </a:lnTo>
                  <a:lnTo>
                    <a:pt x="74675" y="33527"/>
                  </a:lnTo>
                  <a:close/>
                </a:path>
              </a:pathLst>
            </a:custGeom>
            <a:solidFill>
              <a:srgbClr val="7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5090041" y="4636007"/>
              <a:ext cx="74930" cy="68580"/>
            </a:xfrm>
            <a:custGeom>
              <a:avLst/>
              <a:gdLst/>
              <a:ahLst/>
              <a:cxnLst/>
              <a:rect l="l" t="t" r="r" b="b"/>
              <a:pathLst>
                <a:path w="74929" h="68579">
                  <a:moveTo>
                    <a:pt x="74685" y="33522"/>
                  </a:moveTo>
                  <a:lnTo>
                    <a:pt x="71730" y="20568"/>
                  </a:lnTo>
                  <a:lnTo>
                    <a:pt x="63630" y="9902"/>
                  </a:lnTo>
                  <a:lnTo>
                    <a:pt x="51531" y="2665"/>
                  </a:lnTo>
                  <a:lnTo>
                    <a:pt x="36578" y="0"/>
                  </a:lnTo>
                  <a:lnTo>
                    <a:pt x="22502" y="2665"/>
                  </a:lnTo>
                  <a:lnTo>
                    <a:pt x="10857" y="9902"/>
                  </a:lnTo>
                  <a:lnTo>
                    <a:pt x="2928" y="20568"/>
                  </a:lnTo>
                  <a:lnTo>
                    <a:pt x="0" y="33522"/>
                  </a:lnTo>
                  <a:lnTo>
                    <a:pt x="2928" y="47360"/>
                  </a:lnTo>
                  <a:lnTo>
                    <a:pt x="10857" y="58480"/>
                  </a:lnTo>
                  <a:lnTo>
                    <a:pt x="22502" y="65884"/>
                  </a:lnTo>
                  <a:lnTo>
                    <a:pt x="36578" y="68574"/>
                  </a:lnTo>
                  <a:lnTo>
                    <a:pt x="51531" y="65884"/>
                  </a:lnTo>
                  <a:lnTo>
                    <a:pt x="63630" y="58480"/>
                  </a:lnTo>
                  <a:lnTo>
                    <a:pt x="71730" y="47360"/>
                  </a:lnTo>
                  <a:lnTo>
                    <a:pt x="74685" y="33522"/>
                  </a:lnTo>
                  <a:close/>
                </a:path>
              </a:pathLst>
            </a:custGeom>
            <a:ln w="14325">
              <a:solidFill>
                <a:srgbClr val="7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7088002" y="4937759"/>
              <a:ext cx="74930" cy="68580"/>
            </a:xfrm>
            <a:custGeom>
              <a:avLst/>
              <a:gdLst/>
              <a:ahLst/>
              <a:cxnLst/>
              <a:rect l="l" t="t" r="r" b="b"/>
              <a:pathLst>
                <a:path w="74929" h="68579">
                  <a:moveTo>
                    <a:pt x="74675" y="35051"/>
                  </a:moveTo>
                  <a:lnTo>
                    <a:pt x="71723" y="21216"/>
                  </a:lnTo>
                  <a:lnTo>
                    <a:pt x="63626" y="10096"/>
                  </a:lnTo>
                  <a:lnTo>
                    <a:pt x="51530" y="2690"/>
                  </a:lnTo>
                  <a:lnTo>
                    <a:pt x="36575" y="0"/>
                  </a:lnTo>
                  <a:lnTo>
                    <a:pt x="22502" y="2666"/>
                  </a:lnTo>
                  <a:lnTo>
                    <a:pt x="10858" y="9905"/>
                  </a:lnTo>
                  <a:lnTo>
                    <a:pt x="2928" y="20573"/>
                  </a:lnTo>
                  <a:lnTo>
                    <a:pt x="0" y="33527"/>
                  </a:lnTo>
                  <a:lnTo>
                    <a:pt x="2928" y="47363"/>
                  </a:lnTo>
                  <a:lnTo>
                    <a:pt x="10858" y="58483"/>
                  </a:lnTo>
                  <a:lnTo>
                    <a:pt x="22502" y="65889"/>
                  </a:lnTo>
                  <a:lnTo>
                    <a:pt x="36575" y="68579"/>
                  </a:lnTo>
                  <a:lnTo>
                    <a:pt x="51530" y="65912"/>
                  </a:lnTo>
                  <a:lnTo>
                    <a:pt x="63626" y="58673"/>
                  </a:lnTo>
                  <a:lnTo>
                    <a:pt x="71723" y="48005"/>
                  </a:lnTo>
                  <a:lnTo>
                    <a:pt x="74675" y="35051"/>
                  </a:lnTo>
                  <a:close/>
                </a:path>
              </a:pathLst>
            </a:custGeom>
            <a:solidFill>
              <a:srgbClr val="7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7088014" y="4937755"/>
              <a:ext cx="74930" cy="69215"/>
            </a:xfrm>
            <a:custGeom>
              <a:avLst/>
              <a:gdLst/>
              <a:ahLst/>
              <a:cxnLst/>
              <a:rect l="l" t="t" r="r" b="b"/>
              <a:pathLst>
                <a:path w="74929" h="69214">
                  <a:moveTo>
                    <a:pt x="74669" y="35051"/>
                  </a:moveTo>
                  <a:lnTo>
                    <a:pt x="71716" y="21219"/>
                  </a:lnTo>
                  <a:lnTo>
                    <a:pt x="63620" y="10099"/>
                  </a:lnTo>
                  <a:lnTo>
                    <a:pt x="51521" y="2691"/>
                  </a:lnTo>
                  <a:lnTo>
                    <a:pt x="36562" y="0"/>
                  </a:lnTo>
                  <a:lnTo>
                    <a:pt x="22496" y="2668"/>
                  </a:lnTo>
                  <a:lnTo>
                    <a:pt x="10855" y="9909"/>
                  </a:lnTo>
                  <a:lnTo>
                    <a:pt x="2928" y="20580"/>
                  </a:lnTo>
                  <a:lnTo>
                    <a:pt x="0" y="33537"/>
                  </a:lnTo>
                  <a:lnTo>
                    <a:pt x="2928" y="47369"/>
                  </a:lnTo>
                  <a:lnTo>
                    <a:pt x="10855" y="58489"/>
                  </a:lnTo>
                  <a:lnTo>
                    <a:pt x="22496" y="65897"/>
                  </a:lnTo>
                  <a:lnTo>
                    <a:pt x="36562" y="68589"/>
                  </a:lnTo>
                  <a:lnTo>
                    <a:pt x="51521" y="65920"/>
                  </a:lnTo>
                  <a:lnTo>
                    <a:pt x="63620" y="58679"/>
                  </a:lnTo>
                  <a:lnTo>
                    <a:pt x="71716" y="48008"/>
                  </a:lnTo>
                  <a:lnTo>
                    <a:pt x="74669" y="35051"/>
                  </a:lnTo>
                  <a:close/>
                </a:path>
              </a:pathLst>
            </a:custGeom>
            <a:ln w="14325">
              <a:solidFill>
                <a:srgbClr val="7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5090037" y="4608575"/>
              <a:ext cx="90170" cy="82550"/>
            </a:xfrm>
            <a:custGeom>
              <a:avLst/>
              <a:gdLst/>
              <a:ahLst/>
              <a:cxnLst/>
              <a:rect l="l" t="t" r="r" b="b"/>
              <a:pathLst>
                <a:path w="90170" h="82550">
                  <a:moveTo>
                    <a:pt x="89915" y="82295"/>
                  </a:moveTo>
                  <a:lnTo>
                    <a:pt x="44195" y="0"/>
                  </a:lnTo>
                  <a:lnTo>
                    <a:pt x="0" y="82295"/>
                  </a:lnTo>
                  <a:lnTo>
                    <a:pt x="89915" y="82295"/>
                  </a:lnTo>
                  <a:close/>
                </a:path>
              </a:pathLst>
            </a:custGeom>
            <a:solidFill>
              <a:srgbClr val="7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5090041" y="4608572"/>
              <a:ext cx="90170" cy="82550"/>
            </a:xfrm>
            <a:custGeom>
              <a:avLst/>
              <a:gdLst/>
              <a:ahLst/>
              <a:cxnLst/>
              <a:rect l="l" t="t" r="r" b="b"/>
              <a:pathLst>
                <a:path w="90170" h="82550">
                  <a:moveTo>
                    <a:pt x="44203" y="0"/>
                  </a:moveTo>
                  <a:lnTo>
                    <a:pt x="89918" y="82292"/>
                  </a:lnTo>
                  <a:lnTo>
                    <a:pt x="0" y="82292"/>
                  </a:lnTo>
                  <a:lnTo>
                    <a:pt x="44203" y="0"/>
                  </a:lnTo>
                  <a:close/>
                </a:path>
              </a:pathLst>
            </a:custGeom>
            <a:ln w="14323">
              <a:solidFill>
                <a:srgbClr val="7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7088002" y="4937759"/>
              <a:ext cx="90170" cy="82550"/>
            </a:xfrm>
            <a:custGeom>
              <a:avLst/>
              <a:gdLst/>
              <a:ahLst/>
              <a:cxnLst/>
              <a:rect l="l" t="t" r="r" b="b"/>
              <a:pathLst>
                <a:path w="90170" h="82550">
                  <a:moveTo>
                    <a:pt x="89915" y="82295"/>
                  </a:moveTo>
                  <a:lnTo>
                    <a:pt x="44195" y="0"/>
                  </a:lnTo>
                  <a:lnTo>
                    <a:pt x="0" y="82295"/>
                  </a:lnTo>
                  <a:lnTo>
                    <a:pt x="89915" y="82295"/>
                  </a:lnTo>
                  <a:close/>
                </a:path>
              </a:pathLst>
            </a:custGeom>
            <a:solidFill>
              <a:srgbClr val="7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7088014" y="4937755"/>
              <a:ext cx="90170" cy="82550"/>
            </a:xfrm>
            <a:custGeom>
              <a:avLst/>
              <a:gdLst/>
              <a:ahLst/>
              <a:cxnLst/>
              <a:rect l="l" t="t" r="r" b="b"/>
              <a:pathLst>
                <a:path w="90170" h="82550">
                  <a:moveTo>
                    <a:pt x="44187" y="0"/>
                  </a:moveTo>
                  <a:lnTo>
                    <a:pt x="89902" y="82292"/>
                  </a:lnTo>
                  <a:lnTo>
                    <a:pt x="0" y="82292"/>
                  </a:lnTo>
                  <a:lnTo>
                    <a:pt x="44187" y="0"/>
                  </a:lnTo>
                  <a:close/>
                </a:path>
              </a:pathLst>
            </a:custGeom>
            <a:ln w="14323">
              <a:solidFill>
                <a:srgbClr val="7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2" name="object 142"/>
          <p:cNvSpPr txBox="1"/>
          <p:nvPr/>
        </p:nvSpPr>
        <p:spPr>
          <a:xfrm>
            <a:off x="1742832" y="2797263"/>
            <a:ext cx="23114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100" dirty="0">
                <a:solidFill>
                  <a:srgbClr val="FFFFFF"/>
                </a:solidFill>
                <a:latin typeface="Helvetica"/>
                <a:cs typeface="Helvetica"/>
              </a:rPr>
              <a:t>6</a:t>
            </a:r>
            <a:r>
              <a:rPr sz="1300" b="1" spc="65" dirty="0">
                <a:solidFill>
                  <a:srgbClr val="FFFFFF"/>
                </a:solidFill>
                <a:latin typeface="Helvetica"/>
                <a:cs typeface="Helvetica"/>
              </a:rPr>
              <a:t>0</a:t>
            </a:r>
            <a:endParaRPr sz="1300">
              <a:latin typeface="Helvetica"/>
              <a:cs typeface="Helvetica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1742832" y="6122630"/>
            <a:ext cx="23114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100" dirty="0">
                <a:solidFill>
                  <a:srgbClr val="FFFFFF"/>
                </a:solidFill>
                <a:latin typeface="Helvetica"/>
                <a:cs typeface="Helvetica"/>
              </a:rPr>
              <a:t>3</a:t>
            </a:r>
            <a:r>
              <a:rPr sz="1300" b="1" spc="65" dirty="0">
                <a:solidFill>
                  <a:srgbClr val="FFFFFF"/>
                </a:solidFill>
                <a:latin typeface="Helvetica"/>
                <a:cs typeface="Helvetica"/>
              </a:rPr>
              <a:t>0</a:t>
            </a:r>
            <a:endParaRPr sz="1300">
              <a:latin typeface="Helvetica"/>
              <a:cs typeface="Helvetica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1742832" y="5010111"/>
            <a:ext cx="23114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100" dirty="0">
                <a:solidFill>
                  <a:srgbClr val="FFFFFF"/>
                </a:solidFill>
                <a:latin typeface="Helvetica"/>
                <a:cs typeface="Helvetica"/>
              </a:rPr>
              <a:t>4</a:t>
            </a:r>
            <a:r>
              <a:rPr sz="1300" b="1" spc="65" dirty="0">
                <a:solidFill>
                  <a:srgbClr val="FFFFFF"/>
                </a:solidFill>
                <a:latin typeface="Helvetica"/>
                <a:cs typeface="Helvetica"/>
              </a:rPr>
              <a:t>0</a:t>
            </a:r>
            <a:endParaRPr sz="1300">
              <a:latin typeface="Helvetica"/>
              <a:cs typeface="Helvetica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1742832" y="3909783"/>
            <a:ext cx="23114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100" dirty="0">
                <a:solidFill>
                  <a:srgbClr val="FFFFFF"/>
                </a:solidFill>
                <a:latin typeface="Helvetica"/>
                <a:cs typeface="Helvetica"/>
              </a:rPr>
              <a:t>5</a:t>
            </a:r>
            <a:r>
              <a:rPr sz="1300" b="1" spc="65" dirty="0">
                <a:solidFill>
                  <a:srgbClr val="FFFFFF"/>
                </a:solidFill>
                <a:latin typeface="Helvetica"/>
                <a:cs typeface="Helvetica"/>
              </a:rPr>
              <a:t>0</a:t>
            </a:r>
            <a:endParaRPr sz="1300">
              <a:latin typeface="Helvetica"/>
              <a:cs typeface="Helvetica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2704476" y="6381686"/>
            <a:ext cx="84010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75" dirty="0">
                <a:solidFill>
                  <a:srgbClr val="FFFFFF"/>
                </a:solidFill>
                <a:latin typeface="Helvetica"/>
                <a:cs typeface="Helvetica"/>
              </a:rPr>
              <a:t>Baseline</a:t>
            </a:r>
            <a:endParaRPr sz="1400">
              <a:latin typeface="Helvetica"/>
              <a:cs typeface="Helvetica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6715738" y="6381686"/>
            <a:ext cx="84010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150" dirty="0">
                <a:solidFill>
                  <a:srgbClr val="FFFFFF"/>
                </a:solidFill>
                <a:latin typeface="Helvetica"/>
                <a:cs typeface="Helvetica"/>
              </a:rPr>
              <a:t>Week</a:t>
            </a:r>
            <a:r>
              <a:rPr sz="1400" b="1" spc="-1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1400" b="1" spc="60" dirty="0">
                <a:solidFill>
                  <a:srgbClr val="FFFFFF"/>
                </a:solidFill>
                <a:latin typeface="Helvetica"/>
                <a:cs typeface="Helvetica"/>
              </a:rPr>
              <a:t>12</a:t>
            </a:r>
            <a:endParaRPr sz="1400">
              <a:latin typeface="Helvetica"/>
              <a:cs typeface="Helvetica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4207140" y="6268811"/>
            <a:ext cx="1837689" cy="654685"/>
          </a:xfrm>
          <a:prstGeom prst="rect">
            <a:avLst/>
          </a:prstGeom>
        </p:spPr>
        <p:txBody>
          <a:bodyPr vert="horz" wrap="square" lIns="0" tIns="126364" rIns="0" bIns="0" rtlCol="0">
            <a:spAutoFit/>
          </a:bodyPr>
          <a:lstStyle/>
          <a:p>
            <a:pPr marL="36830" algn="ctr">
              <a:lnSpc>
                <a:spcPct val="100000"/>
              </a:lnSpc>
              <a:spcBef>
                <a:spcPts val="994"/>
              </a:spcBef>
            </a:pPr>
            <a:r>
              <a:rPr sz="1400" b="1" spc="150" dirty="0">
                <a:solidFill>
                  <a:srgbClr val="FFFFFF"/>
                </a:solidFill>
                <a:latin typeface="Helvetica"/>
                <a:cs typeface="Helvetica"/>
              </a:rPr>
              <a:t>Week</a:t>
            </a:r>
            <a:r>
              <a:rPr sz="1400" b="1" spc="1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1400" b="1" spc="75" dirty="0">
                <a:solidFill>
                  <a:srgbClr val="FFFFFF"/>
                </a:solidFill>
                <a:latin typeface="Helvetica"/>
                <a:cs typeface="Helvetica"/>
              </a:rPr>
              <a:t>6</a:t>
            </a:r>
            <a:endParaRPr sz="1400">
              <a:latin typeface="Helvetica"/>
              <a:cs typeface="Helvetica"/>
            </a:endParaRPr>
          </a:p>
          <a:p>
            <a:pPr algn="ctr">
              <a:lnSpc>
                <a:spcPct val="100000"/>
              </a:lnSpc>
              <a:spcBef>
                <a:spcPts val="819"/>
              </a:spcBef>
            </a:pPr>
            <a:r>
              <a:rPr sz="1300" b="1" spc="60" dirty="0">
                <a:solidFill>
                  <a:srgbClr val="FFFFFF"/>
                </a:solidFill>
                <a:latin typeface="Helvetica"/>
                <a:cs typeface="Helvetica"/>
              </a:rPr>
              <a:t>Stage</a:t>
            </a:r>
            <a:r>
              <a:rPr sz="1300" b="1" spc="-5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1300" b="1" spc="30" dirty="0">
                <a:solidFill>
                  <a:srgbClr val="FFFFFF"/>
                </a:solidFill>
                <a:latin typeface="Helvetica"/>
                <a:cs typeface="Helvetica"/>
              </a:rPr>
              <a:t>I</a:t>
            </a:r>
            <a:r>
              <a:rPr sz="1300" b="1" spc="-65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1300" b="1" spc="80" dirty="0">
                <a:solidFill>
                  <a:srgbClr val="FFFFFF"/>
                </a:solidFill>
                <a:latin typeface="Helvetica"/>
                <a:cs typeface="Helvetica"/>
              </a:rPr>
              <a:t>Assessments</a:t>
            </a:r>
            <a:endParaRPr sz="1300">
              <a:latin typeface="Helvetica"/>
              <a:cs typeface="Helvetica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1430501" y="3124794"/>
            <a:ext cx="210185" cy="233489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535"/>
              </a:lnSpc>
            </a:pPr>
            <a:r>
              <a:rPr sz="1300" b="1" spc="-105" dirty="0">
                <a:solidFill>
                  <a:srgbClr val="FFFFFF"/>
                </a:solidFill>
                <a:latin typeface="Helvetica"/>
                <a:cs typeface="Helvetica"/>
              </a:rPr>
              <a:t>M</a:t>
            </a:r>
            <a:r>
              <a:rPr sz="1300" b="1" spc="-35" dirty="0">
                <a:solidFill>
                  <a:srgbClr val="FFFFFF"/>
                </a:solidFill>
                <a:latin typeface="Helvetica"/>
                <a:cs typeface="Helvetica"/>
              </a:rPr>
              <a:t>ea</a:t>
            </a:r>
            <a:r>
              <a:rPr sz="1300" b="1" dirty="0">
                <a:solidFill>
                  <a:srgbClr val="FFFFFF"/>
                </a:solidFill>
                <a:latin typeface="Helvetica"/>
                <a:cs typeface="Helvetica"/>
              </a:rPr>
              <a:t>n</a:t>
            </a:r>
            <a:r>
              <a:rPr sz="1300" b="1" spc="-14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1300" b="1" spc="-55" dirty="0">
                <a:solidFill>
                  <a:srgbClr val="FFFFFF"/>
                </a:solidFill>
                <a:latin typeface="Helvetica"/>
                <a:cs typeface="Helvetica"/>
              </a:rPr>
              <a:t>CDR</a:t>
            </a:r>
            <a:r>
              <a:rPr sz="1300" b="1" dirty="0">
                <a:solidFill>
                  <a:srgbClr val="FFFFFF"/>
                </a:solidFill>
                <a:latin typeface="Helvetica"/>
                <a:cs typeface="Helvetica"/>
              </a:rPr>
              <a:t>S</a:t>
            </a:r>
            <a:r>
              <a:rPr sz="1300" b="1" spc="-125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1300" b="1" spc="-85" dirty="0">
                <a:solidFill>
                  <a:srgbClr val="FFFFFF"/>
                </a:solidFill>
                <a:latin typeface="Helvetica"/>
                <a:cs typeface="Helvetica"/>
              </a:rPr>
              <a:t>S</a:t>
            </a:r>
            <a:r>
              <a:rPr sz="1300" b="1" spc="-35" dirty="0">
                <a:solidFill>
                  <a:srgbClr val="FFFFFF"/>
                </a:solidFill>
                <a:latin typeface="Helvetica"/>
                <a:cs typeface="Helvetica"/>
              </a:rPr>
              <a:t>c</a:t>
            </a:r>
            <a:r>
              <a:rPr sz="1300" b="1" spc="-114" dirty="0">
                <a:solidFill>
                  <a:srgbClr val="FFFFFF"/>
                </a:solidFill>
                <a:latin typeface="Helvetica"/>
                <a:cs typeface="Helvetica"/>
              </a:rPr>
              <a:t>o</a:t>
            </a:r>
            <a:r>
              <a:rPr sz="1300" b="1" spc="-5" dirty="0">
                <a:solidFill>
                  <a:srgbClr val="FFFFFF"/>
                </a:solidFill>
                <a:latin typeface="Helvetica"/>
                <a:cs typeface="Helvetica"/>
              </a:rPr>
              <a:t>r</a:t>
            </a:r>
            <a:r>
              <a:rPr sz="1300" b="1" dirty="0">
                <a:solidFill>
                  <a:srgbClr val="FFFFFF"/>
                </a:solidFill>
                <a:latin typeface="Helvetica"/>
                <a:cs typeface="Helvetica"/>
              </a:rPr>
              <a:t>e</a:t>
            </a:r>
            <a:r>
              <a:rPr sz="1300" b="1" spc="-75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1300" b="1" dirty="0">
                <a:solidFill>
                  <a:srgbClr val="FFFFFF"/>
                </a:solidFill>
                <a:latin typeface="Helvetica"/>
                <a:cs typeface="Helvetica"/>
              </a:rPr>
              <a:t>-</a:t>
            </a:r>
            <a:r>
              <a:rPr sz="1300" b="1" spc="-8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1300" b="1" spc="-55" dirty="0">
                <a:solidFill>
                  <a:srgbClr val="FFFFFF"/>
                </a:solidFill>
                <a:latin typeface="Helvetica"/>
                <a:cs typeface="Helvetica"/>
              </a:rPr>
              <a:t>A</a:t>
            </a:r>
            <a:r>
              <a:rPr sz="1300" b="1" spc="-114" dirty="0">
                <a:solidFill>
                  <a:srgbClr val="FFFFFF"/>
                </a:solidFill>
                <a:latin typeface="Helvetica"/>
                <a:cs typeface="Helvetica"/>
              </a:rPr>
              <a:t>d</a:t>
            </a:r>
            <a:r>
              <a:rPr sz="1300" b="1" spc="-75" dirty="0">
                <a:solidFill>
                  <a:srgbClr val="FFFFFF"/>
                </a:solidFill>
                <a:latin typeface="Helvetica"/>
                <a:cs typeface="Helvetica"/>
              </a:rPr>
              <a:t>j</a:t>
            </a:r>
            <a:r>
              <a:rPr sz="1300" b="1" spc="-114" dirty="0">
                <a:solidFill>
                  <a:srgbClr val="FFFFFF"/>
                </a:solidFill>
                <a:latin typeface="Helvetica"/>
                <a:cs typeface="Helvetica"/>
              </a:rPr>
              <a:t>u</a:t>
            </a:r>
            <a:r>
              <a:rPr sz="1300" b="1" spc="-35" dirty="0">
                <a:solidFill>
                  <a:srgbClr val="FFFFFF"/>
                </a:solidFill>
                <a:latin typeface="Helvetica"/>
                <a:cs typeface="Helvetica"/>
              </a:rPr>
              <a:t>s</a:t>
            </a:r>
            <a:r>
              <a:rPr sz="1300" b="1" spc="-45" dirty="0">
                <a:solidFill>
                  <a:srgbClr val="FFFFFF"/>
                </a:solidFill>
                <a:latin typeface="Helvetica"/>
                <a:cs typeface="Helvetica"/>
              </a:rPr>
              <a:t>t</a:t>
            </a:r>
            <a:r>
              <a:rPr sz="1300" b="1" spc="-25" dirty="0">
                <a:solidFill>
                  <a:srgbClr val="FFFFFF"/>
                </a:solidFill>
                <a:latin typeface="Helvetica"/>
                <a:cs typeface="Helvetica"/>
              </a:rPr>
              <a:t>e</a:t>
            </a:r>
            <a:r>
              <a:rPr sz="1300" b="1" dirty="0">
                <a:solidFill>
                  <a:srgbClr val="FFFFFF"/>
                </a:solidFill>
                <a:latin typeface="Helvetica"/>
                <a:cs typeface="Helvetica"/>
              </a:rPr>
              <a:t>d</a:t>
            </a:r>
            <a:endParaRPr sz="1300">
              <a:latin typeface="Helvetica"/>
              <a:cs typeface="Helvetica"/>
            </a:endParaRPr>
          </a:p>
        </p:txBody>
      </p:sp>
      <p:grpSp>
        <p:nvGrpSpPr>
          <p:cNvPr id="150" name="object 150"/>
          <p:cNvGrpSpPr/>
          <p:nvPr/>
        </p:nvGrpSpPr>
        <p:grpSpPr>
          <a:xfrm>
            <a:off x="8296862" y="3770693"/>
            <a:ext cx="1171575" cy="1133475"/>
            <a:chOff x="8296862" y="3770693"/>
            <a:chExt cx="1171575" cy="1133475"/>
          </a:xfrm>
        </p:grpSpPr>
        <p:sp>
          <p:nvSpPr>
            <p:cNvPr id="151" name="object 151"/>
            <p:cNvSpPr/>
            <p:nvPr/>
          </p:nvSpPr>
          <p:spPr>
            <a:xfrm>
              <a:off x="8304165" y="3777996"/>
              <a:ext cx="1156970" cy="1118870"/>
            </a:xfrm>
            <a:custGeom>
              <a:avLst/>
              <a:gdLst/>
              <a:ahLst/>
              <a:cxnLst/>
              <a:rect l="l" t="t" r="r" b="b"/>
              <a:pathLst>
                <a:path w="1156970" h="1118870">
                  <a:moveTo>
                    <a:pt x="1156713" y="0"/>
                  </a:moveTo>
                  <a:lnTo>
                    <a:pt x="1156713" y="1118620"/>
                  </a:lnTo>
                  <a:lnTo>
                    <a:pt x="0" y="1118620"/>
                  </a:lnTo>
                  <a:lnTo>
                    <a:pt x="0" y="0"/>
                  </a:lnTo>
                </a:path>
              </a:pathLst>
            </a:custGeom>
            <a:ln w="1435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8378834" y="3907536"/>
              <a:ext cx="405765" cy="0"/>
            </a:xfrm>
            <a:custGeom>
              <a:avLst/>
              <a:gdLst/>
              <a:ahLst/>
              <a:cxnLst/>
              <a:rect l="l" t="t" r="r" b="b"/>
              <a:pathLst>
                <a:path w="405765">
                  <a:moveTo>
                    <a:pt x="0" y="0"/>
                  </a:moveTo>
                  <a:lnTo>
                    <a:pt x="150871" y="0"/>
                  </a:lnTo>
                </a:path>
                <a:path w="405765">
                  <a:moveTo>
                    <a:pt x="256027" y="0"/>
                  </a:moveTo>
                  <a:lnTo>
                    <a:pt x="405388" y="0"/>
                  </a:lnTo>
                </a:path>
              </a:pathLst>
            </a:custGeom>
            <a:ln w="1374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3" name="object 153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8522521" y="3859187"/>
              <a:ext cx="112340" cy="103212"/>
            </a:xfrm>
            <a:prstGeom prst="rect">
              <a:avLst/>
            </a:prstGeom>
          </p:spPr>
        </p:pic>
        <p:sp>
          <p:nvSpPr>
            <p:cNvPr id="154" name="object 154"/>
            <p:cNvSpPr/>
            <p:nvPr/>
          </p:nvSpPr>
          <p:spPr>
            <a:xfrm>
              <a:off x="8378834" y="4195567"/>
              <a:ext cx="405765" cy="0"/>
            </a:xfrm>
            <a:custGeom>
              <a:avLst/>
              <a:gdLst/>
              <a:ahLst/>
              <a:cxnLst/>
              <a:rect l="l" t="t" r="r" b="b"/>
              <a:pathLst>
                <a:path w="405765">
                  <a:moveTo>
                    <a:pt x="0" y="0"/>
                  </a:moveTo>
                  <a:lnTo>
                    <a:pt x="405388" y="0"/>
                  </a:lnTo>
                </a:path>
              </a:pathLst>
            </a:custGeom>
            <a:ln w="13740">
              <a:solidFill>
                <a:srgbClr val="99CC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5" name="object 155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8522527" y="4147238"/>
              <a:ext cx="104298" cy="96672"/>
            </a:xfrm>
            <a:prstGeom prst="rect">
              <a:avLst/>
            </a:prstGeom>
          </p:spPr>
        </p:pic>
        <p:sp>
          <p:nvSpPr>
            <p:cNvPr id="156" name="object 156"/>
            <p:cNvSpPr/>
            <p:nvPr/>
          </p:nvSpPr>
          <p:spPr>
            <a:xfrm>
              <a:off x="8378834" y="4483612"/>
              <a:ext cx="405765" cy="0"/>
            </a:xfrm>
            <a:custGeom>
              <a:avLst/>
              <a:gdLst/>
              <a:ahLst/>
              <a:cxnLst/>
              <a:rect l="l" t="t" r="r" b="b"/>
              <a:pathLst>
                <a:path w="405765">
                  <a:moveTo>
                    <a:pt x="0" y="0"/>
                  </a:moveTo>
                  <a:lnTo>
                    <a:pt x="405388" y="0"/>
                  </a:lnTo>
                </a:path>
              </a:pathLst>
            </a:custGeom>
            <a:ln w="13740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7" name="object 157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8522525" y="4435267"/>
              <a:ext cx="89051" cy="82956"/>
            </a:xfrm>
            <a:prstGeom prst="rect">
              <a:avLst/>
            </a:prstGeom>
          </p:spPr>
        </p:pic>
        <p:sp>
          <p:nvSpPr>
            <p:cNvPr id="158" name="object 158"/>
            <p:cNvSpPr/>
            <p:nvPr/>
          </p:nvSpPr>
          <p:spPr>
            <a:xfrm>
              <a:off x="8378834" y="4773171"/>
              <a:ext cx="405765" cy="0"/>
            </a:xfrm>
            <a:custGeom>
              <a:avLst/>
              <a:gdLst/>
              <a:ahLst/>
              <a:cxnLst/>
              <a:rect l="l" t="t" r="r" b="b"/>
              <a:pathLst>
                <a:path w="405765">
                  <a:moveTo>
                    <a:pt x="0" y="0"/>
                  </a:moveTo>
                  <a:lnTo>
                    <a:pt x="405388" y="0"/>
                  </a:lnTo>
                </a:path>
              </a:pathLst>
            </a:custGeom>
            <a:ln w="1374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9" name="object 159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8522527" y="4724827"/>
              <a:ext cx="104298" cy="96672"/>
            </a:xfrm>
            <a:prstGeom prst="rect">
              <a:avLst/>
            </a:prstGeom>
          </p:spPr>
        </p:pic>
      </p:grpSp>
      <p:sp>
        <p:nvSpPr>
          <p:cNvPr id="160" name="object 160"/>
          <p:cNvSpPr txBox="1"/>
          <p:nvPr/>
        </p:nvSpPr>
        <p:spPr>
          <a:xfrm>
            <a:off x="8817238" y="3695863"/>
            <a:ext cx="617855" cy="11811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35200"/>
              </a:lnSpc>
              <a:spcBef>
                <a:spcPts val="105"/>
              </a:spcBef>
            </a:pPr>
            <a:r>
              <a:rPr sz="1400" b="1" spc="50" dirty="0">
                <a:solidFill>
                  <a:srgbClr val="FFFFFF"/>
                </a:solidFill>
                <a:latin typeface="Helvetica"/>
                <a:cs typeface="Helvetica"/>
              </a:rPr>
              <a:t>C</a:t>
            </a:r>
            <a:r>
              <a:rPr sz="1400" b="1" spc="95" dirty="0">
                <a:solidFill>
                  <a:srgbClr val="FFFFFF"/>
                </a:solidFill>
                <a:latin typeface="Helvetica"/>
                <a:cs typeface="Helvetica"/>
              </a:rPr>
              <a:t>O</a:t>
            </a:r>
            <a:r>
              <a:rPr sz="1400" b="1" spc="125" dirty="0">
                <a:solidFill>
                  <a:srgbClr val="FFFFFF"/>
                </a:solidFill>
                <a:latin typeface="Helvetica"/>
                <a:cs typeface="Helvetica"/>
              </a:rPr>
              <a:t>M</a:t>
            </a:r>
            <a:r>
              <a:rPr sz="1400" b="1" spc="55" dirty="0">
                <a:solidFill>
                  <a:srgbClr val="FFFFFF"/>
                </a:solidFill>
                <a:latin typeface="Helvetica"/>
                <a:cs typeface="Helvetica"/>
              </a:rPr>
              <a:t>B  </a:t>
            </a:r>
            <a:r>
              <a:rPr sz="1400" b="1" spc="85" dirty="0">
                <a:solidFill>
                  <a:srgbClr val="FFFFFF"/>
                </a:solidFill>
                <a:latin typeface="Helvetica"/>
                <a:cs typeface="Helvetica"/>
              </a:rPr>
              <a:t>FLX </a:t>
            </a:r>
            <a:r>
              <a:rPr sz="1400" b="1" spc="9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1400" b="1" spc="60" dirty="0">
                <a:solidFill>
                  <a:srgbClr val="FFFFFF"/>
                </a:solidFill>
                <a:latin typeface="Helvetica"/>
                <a:cs typeface="Helvetica"/>
              </a:rPr>
              <a:t>CBT </a:t>
            </a:r>
            <a:r>
              <a:rPr sz="1400" b="1" spc="65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1400" b="1" spc="95" dirty="0">
                <a:solidFill>
                  <a:srgbClr val="FFFFFF"/>
                </a:solidFill>
                <a:latin typeface="Helvetica"/>
                <a:cs typeface="Helvetica"/>
              </a:rPr>
              <a:t>PBO</a:t>
            </a:r>
            <a:endParaRPr sz="1400">
              <a:latin typeface="Helvetica"/>
              <a:cs typeface="Helvetica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8381374" y="6648701"/>
            <a:ext cx="139446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9900CC"/>
                </a:solidFill>
                <a:latin typeface="Helvetica"/>
                <a:cs typeface="Helvetica"/>
              </a:rPr>
              <a:t>T</a:t>
            </a:r>
            <a:r>
              <a:rPr sz="3200" spc="-254" dirty="0">
                <a:solidFill>
                  <a:srgbClr val="9900CC"/>
                </a:solidFill>
                <a:latin typeface="Helvetica"/>
                <a:cs typeface="Helvetica"/>
              </a:rPr>
              <a:t> </a:t>
            </a:r>
            <a:r>
              <a:rPr sz="3200" dirty="0">
                <a:solidFill>
                  <a:srgbClr val="00CC99"/>
                </a:solidFill>
                <a:latin typeface="Helvetica"/>
                <a:cs typeface="Helvetica"/>
              </a:rPr>
              <a:t>A</a:t>
            </a:r>
            <a:r>
              <a:rPr sz="3200" spc="-185" dirty="0">
                <a:solidFill>
                  <a:srgbClr val="00CC99"/>
                </a:solidFill>
                <a:latin typeface="Helvetica"/>
                <a:cs typeface="Helvetica"/>
              </a:rPr>
              <a:t> </a:t>
            </a:r>
            <a:r>
              <a:rPr sz="3200" dirty="0">
                <a:solidFill>
                  <a:srgbClr val="3232CC"/>
                </a:solidFill>
                <a:latin typeface="Helvetica"/>
                <a:cs typeface="Helvetica"/>
              </a:rPr>
              <a:t>D </a:t>
            </a:r>
            <a:r>
              <a:rPr sz="3200" dirty="0">
                <a:solidFill>
                  <a:srgbClr val="FF9900"/>
                </a:solidFill>
                <a:latin typeface="Helvetica"/>
                <a:cs typeface="Helvetica"/>
              </a:rPr>
              <a:t>S</a:t>
            </a:r>
            <a:endParaRPr sz="3200">
              <a:latin typeface="Helvetica"/>
              <a:cs typeface="Helvetica"/>
            </a:endParaRPr>
          </a:p>
        </p:txBody>
      </p:sp>
      <p:sp>
        <p:nvSpPr>
          <p:cNvPr id="162" name="object 162"/>
          <p:cNvSpPr/>
          <p:nvPr/>
        </p:nvSpPr>
        <p:spPr>
          <a:xfrm>
            <a:off x="1383665" y="4483620"/>
            <a:ext cx="1524000" cy="2095500"/>
          </a:xfrm>
          <a:custGeom>
            <a:avLst/>
            <a:gdLst/>
            <a:ahLst/>
            <a:cxnLst/>
            <a:rect l="l" t="t" r="r" b="b"/>
            <a:pathLst>
              <a:path w="1524000" h="2095500">
                <a:moveTo>
                  <a:pt x="685800" y="2037588"/>
                </a:moveTo>
                <a:lnTo>
                  <a:pt x="571500" y="1981200"/>
                </a:lnTo>
                <a:lnTo>
                  <a:pt x="571500" y="2019300"/>
                </a:lnTo>
                <a:lnTo>
                  <a:pt x="0" y="2019300"/>
                </a:lnTo>
                <a:lnTo>
                  <a:pt x="0" y="2057400"/>
                </a:lnTo>
                <a:lnTo>
                  <a:pt x="571500" y="2057400"/>
                </a:lnTo>
                <a:lnTo>
                  <a:pt x="571500" y="2095500"/>
                </a:lnTo>
                <a:lnTo>
                  <a:pt x="591312" y="2085454"/>
                </a:lnTo>
                <a:lnTo>
                  <a:pt x="685800" y="2037588"/>
                </a:lnTo>
                <a:close/>
              </a:path>
              <a:path w="1524000" h="2095500">
                <a:moveTo>
                  <a:pt x="1524000" y="56388"/>
                </a:moveTo>
                <a:lnTo>
                  <a:pt x="1409700" y="0"/>
                </a:lnTo>
                <a:lnTo>
                  <a:pt x="1409700" y="38100"/>
                </a:lnTo>
                <a:lnTo>
                  <a:pt x="838200" y="38100"/>
                </a:lnTo>
                <a:lnTo>
                  <a:pt x="838200" y="76200"/>
                </a:lnTo>
                <a:lnTo>
                  <a:pt x="1409700" y="76200"/>
                </a:lnTo>
                <a:lnTo>
                  <a:pt x="1409700" y="114300"/>
                </a:lnTo>
                <a:lnTo>
                  <a:pt x="1429512" y="104254"/>
                </a:lnTo>
                <a:lnTo>
                  <a:pt x="1524000" y="56388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 txBox="1"/>
          <p:nvPr/>
        </p:nvSpPr>
        <p:spPr>
          <a:xfrm>
            <a:off x="2224416" y="4644642"/>
            <a:ext cx="3378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nt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1386217" y="6625841"/>
            <a:ext cx="5581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response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2808" y="414019"/>
            <a:ext cx="609282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solidFill>
                  <a:srgbClr val="FF0000"/>
                </a:solidFill>
                <a:latin typeface="Helvetica"/>
                <a:cs typeface="Helvetica"/>
              </a:rPr>
              <a:t>Suicidal</a:t>
            </a:r>
            <a:r>
              <a:rPr sz="3200" b="1" spc="-50" dirty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sz="3200" b="1" spc="-5" dirty="0">
                <a:solidFill>
                  <a:srgbClr val="FF0000"/>
                </a:solidFill>
                <a:latin typeface="Helvetica"/>
                <a:cs typeface="Helvetica"/>
              </a:rPr>
              <a:t>Ideation</a:t>
            </a:r>
            <a:r>
              <a:rPr sz="3200" b="1" spc="-50" dirty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sz="3200" b="1" spc="-5" dirty="0">
                <a:solidFill>
                  <a:srgbClr val="FF0000"/>
                </a:solidFill>
                <a:latin typeface="Helvetica"/>
                <a:cs typeface="Helvetica"/>
              </a:rPr>
              <a:t>Questionnaire</a:t>
            </a:r>
            <a:endParaRPr sz="3200">
              <a:latin typeface="Helvetica"/>
              <a:cs typeface="Helvetic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883166" y="1114933"/>
            <a:ext cx="8979535" cy="2687955"/>
            <a:chOff x="883166" y="1114933"/>
            <a:chExt cx="8979535" cy="2687955"/>
          </a:xfrm>
        </p:grpSpPr>
        <p:sp>
          <p:nvSpPr>
            <p:cNvPr id="4" name="object 4"/>
            <p:cNvSpPr/>
            <p:nvPr/>
          </p:nvSpPr>
          <p:spPr>
            <a:xfrm>
              <a:off x="891421" y="1123188"/>
              <a:ext cx="8963025" cy="2654935"/>
            </a:xfrm>
            <a:custGeom>
              <a:avLst/>
              <a:gdLst/>
              <a:ahLst/>
              <a:cxnLst/>
              <a:rect l="l" t="t" r="r" b="b"/>
              <a:pathLst>
                <a:path w="8963025" h="2654935">
                  <a:moveTo>
                    <a:pt x="0" y="0"/>
                  </a:moveTo>
                  <a:lnTo>
                    <a:pt x="0" y="2654808"/>
                  </a:lnTo>
                </a:path>
                <a:path w="8963025" h="2654935">
                  <a:moveTo>
                    <a:pt x="8962643" y="2654808"/>
                  </a:moveTo>
                  <a:lnTo>
                    <a:pt x="8962643" y="0"/>
                  </a:lnTo>
                  <a:lnTo>
                    <a:pt x="0" y="0"/>
                  </a:lnTo>
                </a:path>
              </a:pathLst>
            </a:custGeom>
            <a:ln w="16233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865254" y="1464563"/>
              <a:ext cx="6495415" cy="2289175"/>
            </a:xfrm>
            <a:custGeom>
              <a:avLst/>
              <a:gdLst/>
              <a:ahLst/>
              <a:cxnLst/>
              <a:rect l="l" t="t" r="r" b="b"/>
              <a:pathLst>
                <a:path w="6495415" h="2289175">
                  <a:moveTo>
                    <a:pt x="0" y="2289047"/>
                  </a:moveTo>
                  <a:lnTo>
                    <a:pt x="6495287" y="2289047"/>
                  </a:lnTo>
                </a:path>
                <a:path w="6495415" h="2289175">
                  <a:moveTo>
                    <a:pt x="0" y="1834895"/>
                  </a:moveTo>
                  <a:lnTo>
                    <a:pt x="6495287" y="1834895"/>
                  </a:lnTo>
                </a:path>
                <a:path w="6495415" h="2289175">
                  <a:moveTo>
                    <a:pt x="0" y="1379219"/>
                  </a:moveTo>
                  <a:lnTo>
                    <a:pt x="6495287" y="1379219"/>
                  </a:lnTo>
                </a:path>
                <a:path w="6495415" h="2289175">
                  <a:moveTo>
                    <a:pt x="0" y="908303"/>
                  </a:moveTo>
                  <a:lnTo>
                    <a:pt x="6495287" y="908303"/>
                  </a:lnTo>
                </a:path>
                <a:path w="6495415" h="2289175">
                  <a:moveTo>
                    <a:pt x="0" y="454151"/>
                  </a:moveTo>
                  <a:lnTo>
                    <a:pt x="6495287" y="454151"/>
                  </a:lnTo>
                </a:path>
                <a:path w="6495415" h="2289175">
                  <a:moveTo>
                    <a:pt x="0" y="0"/>
                  </a:moveTo>
                  <a:lnTo>
                    <a:pt x="6495287" y="0"/>
                  </a:lnTo>
                </a:path>
              </a:pathLst>
            </a:custGeom>
            <a:ln w="16233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352425" y="1464564"/>
              <a:ext cx="16510" cy="2313940"/>
            </a:xfrm>
            <a:custGeom>
              <a:avLst/>
              <a:gdLst/>
              <a:ahLst/>
              <a:cxnLst/>
              <a:rect l="l" t="t" r="r" b="b"/>
              <a:pathLst>
                <a:path w="16509" h="2313940">
                  <a:moveTo>
                    <a:pt x="0" y="0"/>
                  </a:moveTo>
                  <a:lnTo>
                    <a:pt x="0" y="2313432"/>
                  </a:lnTo>
                  <a:lnTo>
                    <a:pt x="16233" y="2313432"/>
                  </a:lnTo>
                  <a:lnTo>
                    <a:pt x="162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865254" y="1464563"/>
              <a:ext cx="0" cy="2313940"/>
            </a:xfrm>
            <a:custGeom>
              <a:avLst/>
              <a:gdLst/>
              <a:ahLst/>
              <a:cxnLst/>
              <a:rect l="l" t="t" r="r" b="b"/>
              <a:pathLst>
                <a:path h="2313940">
                  <a:moveTo>
                    <a:pt x="0" y="2313432"/>
                  </a:moveTo>
                  <a:lnTo>
                    <a:pt x="0" y="0"/>
                  </a:lnTo>
                  <a:lnTo>
                    <a:pt x="0" y="2313432"/>
                  </a:lnTo>
                </a:path>
              </a:pathLst>
            </a:custGeom>
            <a:ln w="16233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799722" y="1464563"/>
              <a:ext cx="66040" cy="2289175"/>
            </a:xfrm>
            <a:custGeom>
              <a:avLst/>
              <a:gdLst/>
              <a:ahLst/>
              <a:cxnLst/>
              <a:rect l="l" t="t" r="r" b="b"/>
              <a:pathLst>
                <a:path w="66039" h="2289175">
                  <a:moveTo>
                    <a:pt x="0" y="2289047"/>
                  </a:moveTo>
                  <a:lnTo>
                    <a:pt x="65531" y="2289047"/>
                  </a:lnTo>
                </a:path>
                <a:path w="66039" h="2289175">
                  <a:moveTo>
                    <a:pt x="0" y="1834895"/>
                  </a:moveTo>
                  <a:lnTo>
                    <a:pt x="65531" y="1834895"/>
                  </a:lnTo>
                </a:path>
                <a:path w="66039" h="2289175">
                  <a:moveTo>
                    <a:pt x="0" y="1379219"/>
                  </a:moveTo>
                  <a:lnTo>
                    <a:pt x="65531" y="1379219"/>
                  </a:lnTo>
                </a:path>
                <a:path w="66039" h="2289175">
                  <a:moveTo>
                    <a:pt x="0" y="908303"/>
                  </a:moveTo>
                  <a:lnTo>
                    <a:pt x="65531" y="908303"/>
                  </a:lnTo>
                </a:path>
                <a:path w="66039" h="2289175">
                  <a:moveTo>
                    <a:pt x="0" y="454151"/>
                  </a:moveTo>
                  <a:lnTo>
                    <a:pt x="65531" y="454151"/>
                  </a:lnTo>
                </a:path>
                <a:path w="66039" h="2289175">
                  <a:moveTo>
                    <a:pt x="0" y="0"/>
                  </a:moveTo>
                  <a:lnTo>
                    <a:pt x="65531" y="0"/>
                  </a:lnTo>
                </a:path>
              </a:pathLst>
            </a:custGeom>
            <a:ln w="16233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953389" y="2080259"/>
              <a:ext cx="1233805" cy="1697989"/>
            </a:xfrm>
            <a:custGeom>
              <a:avLst/>
              <a:gdLst/>
              <a:ahLst/>
              <a:cxnLst/>
              <a:rect l="l" t="t" r="r" b="b"/>
              <a:pathLst>
                <a:path w="1233804" h="1697989">
                  <a:moveTo>
                    <a:pt x="0" y="0"/>
                  </a:moveTo>
                  <a:lnTo>
                    <a:pt x="1233688" y="1697736"/>
                  </a:lnTo>
                </a:path>
              </a:pathLst>
            </a:custGeom>
            <a:ln w="48700">
              <a:solidFill>
                <a:srgbClr val="00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53389" y="3348227"/>
              <a:ext cx="724535" cy="429895"/>
            </a:xfrm>
            <a:custGeom>
              <a:avLst/>
              <a:gdLst/>
              <a:ahLst/>
              <a:cxnLst/>
              <a:rect l="l" t="t" r="r" b="b"/>
              <a:pathLst>
                <a:path w="724535" h="429895">
                  <a:moveTo>
                    <a:pt x="0" y="0"/>
                  </a:moveTo>
                  <a:lnTo>
                    <a:pt x="724116" y="429768"/>
                  </a:lnTo>
                </a:path>
              </a:pathLst>
            </a:custGeom>
            <a:ln w="48700">
              <a:solidFill>
                <a:srgbClr val="FF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953389" y="3314699"/>
              <a:ext cx="501015" cy="463550"/>
            </a:xfrm>
            <a:custGeom>
              <a:avLst/>
              <a:gdLst/>
              <a:ahLst/>
              <a:cxnLst/>
              <a:rect l="l" t="t" r="r" b="b"/>
              <a:pathLst>
                <a:path w="501014" h="463550">
                  <a:moveTo>
                    <a:pt x="0" y="0"/>
                  </a:moveTo>
                  <a:lnTo>
                    <a:pt x="500755" y="463296"/>
                  </a:lnTo>
                </a:path>
              </a:pathLst>
            </a:custGeom>
            <a:ln w="48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953389" y="2795015"/>
              <a:ext cx="1268730" cy="982980"/>
            </a:xfrm>
            <a:custGeom>
              <a:avLst/>
              <a:gdLst/>
              <a:ahLst/>
              <a:cxnLst/>
              <a:rect l="l" t="t" r="r" b="b"/>
              <a:pathLst>
                <a:path w="1268729" h="982979">
                  <a:moveTo>
                    <a:pt x="0" y="0"/>
                  </a:moveTo>
                  <a:lnTo>
                    <a:pt x="1268563" y="982980"/>
                  </a:lnTo>
                </a:path>
              </a:pathLst>
            </a:custGeom>
            <a:ln w="48700">
              <a:solidFill>
                <a:srgbClr val="7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96505" y="2023375"/>
              <a:ext cx="122416" cy="122416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96505" y="3257815"/>
              <a:ext cx="113769" cy="145773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896505" y="2738131"/>
              <a:ext cx="113769" cy="113769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1463941" y="3597875"/>
            <a:ext cx="247015" cy="2597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500" b="1" spc="45" dirty="0">
                <a:solidFill>
                  <a:srgbClr val="FFFF00"/>
                </a:solidFill>
                <a:latin typeface="Helvetica"/>
                <a:cs typeface="Helvetica"/>
              </a:rPr>
              <a:t>2</a:t>
            </a:r>
            <a:r>
              <a:rPr sz="1500" b="1" spc="15" dirty="0">
                <a:solidFill>
                  <a:srgbClr val="FFFF00"/>
                </a:solidFill>
                <a:latin typeface="Helvetica"/>
                <a:cs typeface="Helvetica"/>
              </a:rPr>
              <a:t>0</a:t>
            </a:r>
            <a:endParaRPr sz="1500">
              <a:latin typeface="Helvetica"/>
              <a:cs typeface="Helvetic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63941" y="3143723"/>
            <a:ext cx="247015" cy="2597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500" b="1" spc="45" dirty="0">
                <a:solidFill>
                  <a:srgbClr val="FFFF00"/>
                </a:solidFill>
                <a:latin typeface="Helvetica"/>
                <a:cs typeface="Helvetica"/>
              </a:rPr>
              <a:t>2</a:t>
            </a:r>
            <a:r>
              <a:rPr sz="1500" b="1" spc="15" dirty="0">
                <a:solidFill>
                  <a:srgbClr val="FFFF00"/>
                </a:solidFill>
                <a:latin typeface="Helvetica"/>
                <a:cs typeface="Helvetica"/>
              </a:rPr>
              <a:t>2</a:t>
            </a:r>
            <a:endParaRPr sz="1500">
              <a:latin typeface="Helvetica"/>
              <a:cs typeface="Helvetic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463941" y="1308828"/>
            <a:ext cx="247015" cy="16389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500" b="1" spc="45" dirty="0">
                <a:solidFill>
                  <a:srgbClr val="FFFF00"/>
                </a:solidFill>
                <a:latin typeface="Helvetica"/>
                <a:cs typeface="Helvetica"/>
              </a:rPr>
              <a:t>3</a:t>
            </a:r>
            <a:r>
              <a:rPr sz="1500" b="1" spc="15" dirty="0">
                <a:solidFill>
                  <a:srgbClr val="FFFF00"/>
                </a:solidFill>
                <a:latin typeface="Helvetica"/>
                <a:cs typeface="Helvetica"/>
              </a:rPr>
              <a:t>0</a:t>
            </a:r>
            <a:endParaRPr sz="1500">
              <a:latin typeface="Helvetica"/>
              <a:cs typeface="Helvetic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5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</a:pPr>
            <a:r>
              <a:rPr sz="1500" b="1" spc="45" dirty="0">
                <a:solidFill>
                  <a:srgbClr val="FFFF00"/>
                </a:solidFill>
                <a:latin typeface="Helvetica"/>
                <a:cs typeface="Helvetica"/>
              </a:rPr>
              <a:t>2</a:t>
            </a:r>
            <a:r>
              <a:rPr sz="1500" b="1" spc="15" dirty="0">
                <a:solidFill>
                  <a:srgbClr val="FFFF00"/>
                </a:solidFill>
                <a:latin typeface="Helvetica"/>
                <a:cs typeface="Helvetica"/>
              </a:rPr>
              <a:t>8</a:t>
            </a:r>
            <a:endParaRPr sz="1500">
              <a:latin typeface="Helvetica"/>
              <a:cs typeface="Helvetic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5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500" b="1" spc="45" dirty="0">
                <a:solidFill>
                  <a:srgbClr val="FFFF00"/>
                </a:solidFill>
                <a:latin typeface="Helvetica"/>
                <a:cs typeface="Helvetica"/>
              </a:rPr>
              <a:t>2</a:t>
            </a:r>
            <a:r>
              <a:rPr sz="1500" b="1" spc="15" dirty="0">
                <a:solidFill>
                  <a:srgbClr val="FFFF00"/>
                </a:solidFill>
                <a:latin typeface="Helvetica"/>
                <a:cs typeface="Helvetica"/>
              </a:rPr>
              <a:t>6</a:t>
            </a:r>
            <a:endParaRPr sz="1500">
              <a:latin typeface="Helvetica"/>
              <a:cs typeface="Helvetica"/>
            </a:endParaRPr>
          </a:p>
          <a:p>
            <a:pPr>
              <a:lnSpc>
                <a:spcPct val="100000"/>
              </a:lnSpc>
            </a:pPr>
            <a:endParaRPr sz="16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</a:pPr>
            <a:r>
              <a:rPr sz="1500" b="1" spc="45" dirty="0">
                <a:solidFill>
                  <a:srgbClr val="FFFF00"/>
                </a:solidFill>
                <a:latin typeface="Helvetica"/>
                <a:cs typeface="Helvetica"/>
              </a:rPr>
              <a:t>2</a:t>
            </a:r>
            <a:r>
              <a:rPr sz="1500" b="1" spc="15" dirty="0">
                <a:solidFill>
                  <a:srgbClr val="FFFF00"/>
                </a:solidFill>
                <a:latin typeface="Helvetica"/>
                <a:cs typeface="Helvetica"/>
              </a:rPr>
              <a:t>4</a:t>
            </a:r>
            <a:endParaRPr sz="1500">
              <a:latin typeface="Helvetica"/>
              <a:cs typeface="Helvetica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772668" y="3062604"/>
            <a:ext cx="9145905" cy="4144645"/>
            <a:chOff x="772668" y="3062604"/>
            <a:chExt cx="9145905" cy="4144645"/>
          </a:xfrm>
        </p:grpSpPr>
        <p:sp>
          <p:nvSpPr>
            <p:cNvPr id="20" name="object 20"/>
            <p:cNvSpPr/>
            <p:nvPr/>
          </p:nvSpPr>
          <p:spPr>
            <a:xfrm>
              <a:off x="8538849" y="3070859"/>
              <a:ext cx="1251585" cy="707390"/>
            </a:xfrm>
            <a:custGeom>
              <a:avLst/>
              <a:gdLst/>
              <a:ahLst/>
              <a:cxnLst/>
              <a:rect l="l" t="t" r="r" b="b"/>
              <a:pathLst>
                <a:path w="1251584" h="707389">
                  <a:moveTo>
                    <a:pt x="0" y="0"/>
                  </a:moveTo>
                  <a:lnTo>
                    <a:pt x="0" y="707136"/>
                  </a:lnTo>
                </a:path>
                <a:path w="1251584" h="707389">
                  <a:moveTo>
                    <a:pt x="1251203" y="707136"/>
                  </a:moveTo>
                  <a:lnTo>
                    <a:pt x="1251203" y="0"/>
                  </a:lnTo>
                  <a:lnTo>
                    <a:pt x="0" y="0"/>
                  </a:lnTo>
                </a:path>
              </a:pathLst>
            </a:custGeom>
            <a:ln w="162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8621145" y="3250691"/>
              <a:ext cx="437515" cy="0"/>
            </a:xfrm>
            <a:custGeom>
              <a:avLst/>
              <a:gdLst/>
              <a:ahLst/>
              <a:cxnLst/>
              <a:rect l="l" t="t" r="r" b="b"/>
              <a:pathLst>
                <a:path w="437515">
                  <a:moveTo>
                    <a:pt x="0" y="0"/>
                  </a:moveTo>
                  <a:lnTo>
                    <a:pt x="161543" y="0"/>
                  </a:lnTo>
                </a:path>
                <a:path w="437515">
                  <a:moveTo>
                    <a:pt x="275843" y="0"/>
                  </a:moveTo>
                  <a:lnTo>
                    <a:pt x="437387" y="0"/>
                  </a:lnTo>
                </a:path>
              </a:pathLst>
            </a:custGeom>
            <a:ln w="48700">
              <a:solidFill>
                <a:srgbClr val="00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774573" y="3193807"/>
              <a:ext cx="122416" cy="120892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8621145" y="3590543"/>
              <a:ext cx="437515" cy="0"/>
            </a:xfrm>
            <a:custGeom>
              <a:avLst/>
              <a:gdLst/>
              <a:ahLst/>
              <a:cxnLst/>
              <a:rect l="l" t="t" r="r" b="b"/>
              <a:pathLst>
                <a:path w="437515">
                  <a:moveTo>
                    <a:pt x="0" y="0"/>
                  </a:moveTo>
                  <a:lnTo>
                    <a:pt x="437387" y="0"/>
                  </a:lnTo>
                </a:path>
              </a:pathLst>
            </a:custGeom>
            <a:ln w="48700">
              <a:solidFill>
                <a:srgbClr val="FF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774573" y="3533659"/>
              <a:ext cx="113769" cy="113769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72668" y="3777995"/>
              <a:ext cx="9145523" cy="3428999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891421" y="3777996"/>
              <a:ext cx="8963025" cy="3304540"/>
            </a:xfrm>
            <a:custGeom>
              <a:avLst/>
              <a:gdLst/>
              <a:ahLst/>
              <a:cxnLst/>
              <a:rect l="l" t="t" r="r" b="b"/>
              <a:pathLst>
                <a:path w="8963025" h="3304540">
                  <a:moveTo>
                    <a:pt x="0" y="0"/>
                  </a:moveTo>
                  <a:lnTo>
                    <a:pt x="0" y="3304031"/>
                  </a:lnTo>
                  <a:lnTo>
                    <a:pt x="8962643" y="3304031"/>
                  </a:lnTo>
                  <a:lnTo>
                    <a:pt x="8962643" y="0"/>
                  </a:lnTo>
                </a:path>
              </a:pathLst>
            </a:custGeom>
            <a:ln w="16233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865254" y="5584449"/>
              <a:ext cx="6495415" cy="8255"/>
            </a:xfrm>
            <a:custGeom>
              <a:avLst/>
              <a:gdLst/>
              <a:ahLst/>
              <a:cxnLst/>
              <a:rect l="l" t="t" r="r" b="b"/>
              <a:pathLst>
                <a:path w="6495415" h="8254">
                  <a:moveTo>
                    <a:pt x="0" y="8116"/>
                  </a:moveTo>
                  <a:lnTo>
                    <a:pt x="6495287" y="8116"/>
                  </a:lnTo>
                </a:path>
                <a:path w="6495415" h="8254">
                  <a:moveTo>
                    <a:pt x="0" y="0"/>
                  </a:moveTo>
                  <a:lnTo>
                    <a:pt x="6495287" y="0"/>
                  </a:lnTo>
                </a:path>
              </a:pathLst>
            </a:custGeom>
            <a:ln w="8116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865254" y="4207763"/>
              <a:ext cx="6495415" cy="927100"/>
            </a:xfrm>
            <a:custGeom>
              <a:avLst/>
              <a:gdLst/>
              <a:ahLst/>
              <a:cxnLst/>
              <a:rect l="l" t="t" r="r" b="b"/>
              <a:pathLst>
                <a:path w="6495415" h="927100">
                  <a:moveTo>
                    <a:pt x="0" y="926591"/>
                  </a:moveTo>
                  <a:lnTo>
                    <a:pt x="6495287" y="926591"/>
                  </a:lnTo>
                </a:path>
                <a:path w="6495415" h="927100">
                  <a:moveTo>
                    <a:pt x="0" y="455675"/>
                  </a:moveTo>
                  <a:lnTo>
                    <a:pt x="6495287" y="455675"/>
                  </a:lnTo>
                </a:path>
                <a:path w="6495415" h="927100">
                  <a:moveTo>
                    <a:pt x="0" y="0"/>
                  </a:moveTo>
                  <a:lnTo>
                    <a:pt x="6495287" y="0"/>
                  </a:lnTo>
                </a:path>
              </a:pathLst>
            </a:custGeom>
            <a:ln w="16233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865249" y="3778008"/>
              <a:ext cx="6503670" cy="2273300"/>
            </a:xfrm>
            <a:custGeom>
              <a:avLst/>
              <a:gdLst/>
              <a:ahLst/>
              <a:cxnLst/>
              <a:rect l="l" t="t" r="r" b="b"/>
              <a:pathLst>
                <a:path w="6503670" h="2273300">
                  <a:moveTo>
                    <a:pt x="6503403" y="0"/>
                  </a:moveTo>
                  <a:lnTo>
                    <a:pt x="6487173" y="0"/>
                  </a:lnTo>
                  <a:lnTo>
                    <a:pt x="6487173" y="2256536"/>
                  </a:lnTo>
                  <a:lnTo>
                    <a:pt x="0" y="2256536"/>
                  </a:lnTo>
                  <a:lnTo>
                    <a:pt x="0" y="2272779"/>
                  </a:lnTo>
                  <a:lnTo>
                    <a:pt x="6495288" y="2272779"/>
                  </a:lnTo>
                  <a:lnTo>
                    <a:pt x="6495288" y="2264664"/>
                  </a:lnTo>
                  <a:lnTo>
                    <a:pt x="6503403" y="2264664"/>
                  </a:lnTo>
                  <a:lnTo>
                    <a:pt x="6503403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857133" y="3778008"/>
              <a:ext cx="16510" cy="2265045"/>
            </a:xfrm>
            <a:custGeom>
              <a:avLst/>
              <a:gdLst/>
              <a:ahLst/>
              <a:cxnLst/>
              <a:rect l="l" t="t" r="r" b="b"/>
              <a:pathLst>
                <a:path w="16510" h="2265045">
                  <a:moveTo>
                    <a:pt x="16230" y="0"/>
                  </a:moveTo>
                  <a:lnTo>
                    <a:pt x="0" y="0"/>
                  </a:lnTo>
                  <a:lnTo>
                    <a:pt x="0" y="2264651"/>
                  </a:lnTo>
                  <a:lnTo>
                    <a:pt x="16230" y="2264651"/>
                  </a:lnTo>
                  <a:lnTo>
                    <a:pt x="1623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799722" y="4207763"/>
              <a:ext cx="66040" cy="1835150"/>
            </a:xfrm>
            <a:custGeom>
              <a:avLst/>
              <a:gdLst/>
              <a:ahLst/>
              <a:cxnLst/>
              <a:rect l="l" t="t" r="r" b="b"/>
              <a:pathLst>
                <a:path w="66039" h="1835150">
                  <a:moveTo>
                    <a:pt x="0" y="1834895"/>
                  </a:moveTo>
                  <a:lnTo>
                    <a:pt x="65531" y="1834895"/>
                  </a:lnTo>
                </a:path>
                <a:path w="66039" h="1835150">
                  <a:moveTo>
                    <a:pt x="0" y="1380743"/>
                  </a:moveTo>
                  <a:lnTo>
                    <a:pt x="65531" y="1380743"/>
                  </a:lnTo>
                </a:path>
                <a:path w="66039" h="1835150">
                  <a:moveTo>
                    <a:pt x="0" y="926591"/>
                  </a:moveTo>
                  <a:lnTo>
                    <a:pt x="65531" y="926591"/>
                  </a:lnTo>
                </a:path>
                <a:path w="66039" h="1835150">
                  <a:moveTo>
                    <a:pt x="0" y="455675"/>
                  </a:moveTo>
                  <a:lnTo>
                    <a:pt x="65531" y="455675"/>
                  </a:lnTo>
                </a:path>
                <a:path w="66039" h="1835150">
                  <a:moveTo>
                    <a:pt x="0" y="0"/>
                  </a:moveTo>
                  <a:lnTo>
                    <a:pt x="65531" y="0"/>
                  </a:lnTo>
                </a:path>
              </a:pathLst>
            </a:custGeom>
            <a:ln w="16233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865254" y="6034543"/>
              <a:ext cx="6495415" cy="16510"/>
            </a:xfrm>
            <a:custGeom>
              <a:avLst/>
              <a:gdLst/>
              <a:ahLst/>
              <a:cxnLst/>
              <a:rect l="l" t="t" r="r" b="b"/>
              <a:pathLst>
                <a:path w="6495415" h="16510">
                  <a:moveTo>
                    <a:pt x="0" y="0"/>
                  </a:moveTo>
                  <a:lnTo>
                    <a:pt x="0" y="16233"/>
                  </a:lnTo>
                  <a:lnTo>
                    <a:pt x="6495287" y="16233"/>
                  </a:lnTo>
                  <a:lnTo>
                    <a:pt x="649528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865254" y="6042659"/>
              <a:ext cx="6495415" cy="66040"/>
            </a:xfrm>
            <a:custGeom>
              <a:avLst/>
              <a:gdLst/>
              <a:ahLst/>
              <a:cxnLst/>
              <a:rect l="l" t="t" r="r" b="b"/>
              <a:pathLst>
                <a:path w="6495415" h="66039">
                  <a:moveTo>
                    <a:pt x="0" y="65531"/>
                  </a:moveTo>
                  <a:lnTo>
                    <a:pt x="0" y="0"/>
                  </a:lnTo>
                </a:path>
                <a:path w="6495415" h="66039">
                  <a:moveTo>
                    <a:pt x="2159507" y="65531"/>
                  </a:moveTo>
                  <a:lnTo>
                    <a:pt x="2159507" y="0"/>
                  </a:lnTo>
                </a:path>
                <a:path w="6495415" h="66039">
                  <a:moveTo>
                    <a:pt x="4335779" y="65531"/>
                  </a:moveTo>
                  <a:lnTo>
                    <a:pt x="4335779" y="0"/>
                  </a:lnTo>
                </a:path>
                <a:path w="6495415" h="66039">
                  <a:moveTo>
                    <a:pt x="6495287" y="65531"/>
                  </a:moveTo>
                  <a:lnTo>
                    <a:pt x="6495287" y="0"/>
                  </a:lnTo>
                </a:path>
              </a:pathLst>
            </a:custGeom>
            <a:ln w="16233">
              <a:solidFill>
                <a:srgbClr val="FF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187078" y="3777996"/>
              <a:ext cx="925830" cy="1274445"/>
            </a:xfrm>
            <a:custGeom>
              <a:avLst/>
              <a:gdLst/>
              <a:ahLst/>
              <a:cxnLst/>
              <a:rect l="l" t="t" r="r" b="b"/>
              <a:pathLst>
                <a:path w="925829" h="1274445">
                  <a:moveTo>
                    <a:pt x="0" y="0"/>
                  </a:moveTo>
                  <a:lnTo>
                    <a:pt x="925819" y="1274063"/>
                  </a:lnTo>
                </a:path>
              </a:pathLst>
            </a:custGeom>
            <a:ln w="48700">
              <a:solidFill>
                <a:srgbClr val="00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112898" y="5052059"/>
              <a:ext cx="2159635" cy="585470"/>
            </a:xfrm>
            <a:custGeom>
              <a:avLst/>
              <a:gdLst/>
              <a:ahLst/>
              <a:cxnLst/>
              <a:rect l="l" t="t" r="r" b="b"/>
              <a:pathLst>
                <a:path w="2159634" h="585470">
                  <a:moveTo>
                    <a:pt x="0" y="0"/>
                  </a:moveTo>
                  <a:lnTo>
                    <a:pt x="2159507" y="585215"/>
                  </a:lnTo>
                </a:path>
              </a:pathLst>
            </a:custGeom>
            <a:ln w="48700">
              <a:solidFill>
                <a:srgbClr val="00FF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677506" y="3777996"/>
              <a:ext cx="1435735" cy="852169"/>
            </a:xfrm>
            <a:custGeom>
              <a:avLst/>
              <a:gdLst/>
              <a:ahLst/>
              <a:cxnLst/>
              <a:rect l="l" t="t" r="r" b="b"/>
              <a:pathLst>
                <a:path w="1435735" h="852170">
                  <a:moveTo>
                    <a:pt x="0" y="0"/>
                  </a:moveTo>
                  <a:lnTo>
                    <a:pt x="1435391" y="851915"/>
                  </a:lnTo>
                </a:path>
              </a:pathLst>
            </a:custGeom>
            <a:ln w="48700">
              <a:solidFill>
                <a:srgbClr val="FF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112898" y="4629911"/>
              <a:ext cx="2159635" cy="407034"/>
            </a:xfrm>
            <a:custGeom>
              <a:avLst/>
              <a:gdLst/>
              <a:ahLst/>
              <a:cxnLst/>
              <a:rect l="l" t="t" r="r" b="b"/>
              <a:pathLst>
                <a:path w="2159634" h="407035">
                  <a:moveTo>
                    <a:pt x="0" y="0"/>
                  </a:moveTo>
                  <a:lnTo>
                    <a:pt x="2159507" y="406907"/>
                  </a:lnTo>
                </a:path>
              </a:pathLst>
            </a:custGeom>
            <a:ln w="48700">
              <a:solidFill>
                <a:srgbClr val="FF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454145" y="3777996"/>
              <a:ext cx="1659255" cy="1534795"/>
            </a:xfrm>
            <a:custGeom>
              <a:avLst/>
              <a:gdLst/>
              <a:ahLst/>
              <a:cxnLst/>
              <a:rect l="l" t="t" r="r" b="b"/>
              <a:pathLst>
                <a:path w="1659254" h="1534795">
                  <a:moveTo>
                    <a:pt x="0" y="0"/>
                  </a:moveTo>
                  <a:lnTo>
                    <a:pt x="1658752" y="1534667"/>
                  </a:lnTo>
                </a:path>
              </a:pathLst>
            </a:custGeom>
            <a:ln w="48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112898" y="5312663"/>
              <a:ext cx="2159635" cy="405765"/>
            </a:xfrm>
            <a:custGeom>
              <a:avLst/>
              <a:gdLst/>
              <a:ahLst/>
              <a:cxnLst/>
              <a:rect l="l" t="t" r="r" b="b"/>
              <a:pathLst>
                <a:path w="2159634" h="405764">
                  <a:moveTo>
                    <a:pt x="0" y="0"/>
                  </a:moveTo>
                  <a:lnTo>
                    <a:pt x="2159507" y="405383"/>
                  </a:lnTo>
                </a:path>
              </a:pathLst>
            </a:custGeom>
            <a:ln w="48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221953" y="3777996"/>
              <a:ext cx="891540" cy="690880"/>
            </a:xfrm>
            <a:custGeom>
              <a:avLst/>
              <a:gdLst/>
              <a:ahLst/>
              <a:cxnLst/>
              <a:rect l="l" t="t" r="r" b="b"/>
              <a:pathLst>
                <a:path w="891539" h="690879">
                  <a:moveTo>
                    <a:pt x="0" y="0"/>
                  </a:moveTo>
                  <a:lnTo>
                    <a:pt x="890944" y="690371"/>
                  </a:lnTo>
                </a:path>
              </a:pathLst>
            </a:custGeom>
            <a:ln w="48700">
              <a:solidFill>
                <a:srgbClr val="7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112898" y="4468367"/>
              <a:ext cx="2159635" cy="437515"/>
            </a:xfrm>
            <a:custGeom>
              <a:avLst/>
              <a:gdLst/>
              <a:ahLst/>
              <a:cxnLst/>
              <a:rect l="l" t="t" r="r" b="b"/>
              <a:pathLst>
                <a:path w="2159634" h="437514">
                  <a:moveTo>
                    <a:pt x="0" y="0"/>
                  </a:moveTo>
                  <a:lnTo>
                    <a:pt x="2159507" y="437387"/>
                  </a:lnTo>
                </a:path>
              </a:pathLst>
            </a:custGeom>
            <a:ln w="48700">
              <a:solidFill>
                <a:srgbClr val="7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056013" y="4995175"/>
              <a:ext cx="122416" cy="122416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7223637" y="5588507"/>
              <a:ext cx="114300" cy="113030"/>
            </a:xfrm>
            <a:custGeom>
              <a:avLst/>
              <a:gdLst/>
              <a:ahLst/>
              <a:cxnLst/>
              <a:rect l="l" t="t" r="r" b="b"/>
              <a:pathLst>
                <a:path w="114300" h="113029">
                  <a:moveTo>
                    <a:pt x="114299" y="112775"/>
                  </a:moveTo>
                  <a:lnTo>
                    <a:pt x="114299" y="0"/>
                  </a:lnTo>
                  <a:lnTo>
                    <a:pt x="0" y="0"/>
                  </a:lnTo>
                  <a:lnTo>
                    <a:pt x="0" y="112775"/>
                  </a:lnTo>
                  <a:lnTo>
                    <a:pt x="114299" y="112775"/>
                  </a:lnTo>
                  <a:close/>
                </a:path>
              </a:pathLst>
            </a:custGeom>
            <a:solidFill>
              <a:srgbClr val="7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7223637" y="5588507"/>
              <a:ext cx="97790" cy="97790"/>
            </a:xfrm>
            <a:custGeom>
              <a:avLst/>
              <a:gdLst/>
              <a:ahLst/>
              <a:cxnLst/>
              <a:rect l="l" t="t" r="r" b="b"/>
              <a:pathLst>
                <a:path w="97790" h="97789">
                  <a:moveTo>
                    <a:pt x="48767" y="48767"/>
                  </a:moveTo>
                  <a:lnTo>
                    <a:pt x="0" y="0"/>
                  </a:lnTo>
                </a:path>
                <a:path w="97790" h="97789">
                  <a:moveTo>
                    <a:pt x="48767" y="48767"/>
                  </a:moveTo>
                  <a:lnTo>
                    <a:pt x="97535" y="97535"/>
                  </a:lnTo>
                </a:path>
                <a:path w="97790" h="97789">
                  <a:moveTo>
                    <a:pt x="48767" y="48767"/>
                  </a:moveTo>
                  <a:lnTo>
                    <a:pt x="0" y="97535"/>
                  </a:lnTo>
                </a:path>
                <a:path w="97790" h="97789">
                  <a:moveTo>
                    <a:pt x="48767" y="48767"/>
                  </a:moveTo>
                  <a:lnTo>
                    <a:pt x="97535" y="0"/>
                  </a:lnTo>
                </a:path>
                <a:path w="97790" h="97789">
                  <a:moveTo>
                    <a:pt x="48767" y="48767"/>
                  </a:moveTo>
                  <a:lnTo>
                    <a:pt x="48767" y="0"/>
                  </a:lnTo>
                </a:path>
                <a:path w="97790" h="97789">
                  <a:moveTo>
                    <a:pt x="48767" y="48767"/>
                  </a:moveTo>
                  <a:lnTo>
                    <a:pt x="48767" y="97535"/>
                  </a:lnTo>
                </a:path>
              </a:pathLst>
            </a:custGeom>
            <a:ln w="16233">
              <a:solidFill>
                <a:srgbClr val="7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5" name="object 4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056013" y="4573027"/>
              <a:ext cx="113769" cy="113769"/>
            </a:xfrm>
            <a:prstGeom prst="rect">
              <a:avLst/>
            </a:prstGeom>
          </p:spPr>
        </p:pic>
        <p:sp>
          <p:nvSpPr>
            <p:cNvPr id="46" name="object 46"/>
            <p:cNvSpPr/>
            <p:nvPr/>
          </p:nvSpPr>
          <p:spPr>
            <a:xfrm>
              <a:off x="7223637" y="4988051"/>
              <a:ext cx="97790" cy="97790"/>
            </a:xfrm>
            <a:custGeom>
              <a:avLst/>
              <a:gdLst/>
              <a:ahLst/>
              <a:cxnLst/>
              <a:rect l="l" t="t" r="r" b="b"/>
              <a:pathLst>
                <a:path w="97790" h="97789">
                  <a:moveTo>
                    <a:pt x="97535" y="48767"/>
                  </a:moveTo>
                  <a:lnTo>
                    <a:pt x="48767" y="0"/>
                  </a:lnTo>
                  <a:lnTo>
                    <a:pt x="0" y="48767"/>
                  </a:lnTo>
                  <a:lnTo>
                    <a:pt x="48767" y="97535"/>
                  </a:lnTo>
                  <a:lnTo>
                    <a:pt x="97535" y="48767"/>
                  </a:lnTo>
                  <a:close/>
                </a:path>
              </a:pathLst>
            </a:custGeom>
            <a:solidFill>
              <a:srgbClr val="7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7223637" y="4988051"/>
              <a:ext cx="97790" cy="97790"/>
            </a:xfrm>
            <a:custGeom>
              <a:avLst/>
              <a:gdLst/>
              <a:ahLst/>
              <a:cxnLst/>
              <a:rect l="l" t="t" r="r" b="b"/>
              <a:pathLst>
                <a:path w="97790" h="97789">
                  <a:moveTo>
                    <a:pt x="48767" y="0"/>
                  </a:moveTo>
                  <a:lnTo>
                    <a:pt x="97535" y="48767"/>
                  </a:lnTo>
                  <a:lnTo>
                    <a:pt x="48767" y="97535"/>
                  </a:lnTo>
                  <a:lnTo>
                    <a:pt x="0" y="48767"/>
                  </a:lnTo>
                  <a:lnTo>
                    <a:pt x="48767" y="0"/>
                  </a:lnTo>
                  <a:close/>
                </a:path>
              </a:pathLst>
            </a:custGeom>
            <a:ln w="16233">
              <a:solidFill>
                <a:srgbClr val="7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" name="object 4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056013" y="5255778"/>
              <a:ext cx="97005" cy="97005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7223637" y="5669279"/>
              <a:ext cx="82550" cy="81280"/>
            </a:xfrm>
            <a:custGeom>
              <a:avLst/>
              <a:gdLst/>
              <a:ahLst/>
              <a:cxnLst/>
              <a:rect l="l" t="t" r="r" b="b"/>
              <a:pathLst>
                <a:path w="82550" h="81279">
                  <a:moveTo>
                    <a:pt x="82295" y="41147"/>
                  </a:moveTo>
                  <a:lnTo>
                    <a:pt x="79081" y="25074"/>
                  </a:lnTo>
                  <a:lnTo>
                    <a:pt x="70294" y="12001"/>
                  </a:lnTo>
                  <a:lnTo>
                    <a:pt x="57221" y="3214"/>
                  </a:lnTo>
                  <a:lnTo>
                    <a:pt x="41147" y="0"/>
                  </a:lnTo>
                  <a:lnTo>
                    <a:pt x="25074" y="3214"/>
                  </a:lnTo>
                  <a:lnTo>
                    <a:pt x="12001" y="12001"/>
                  </a:lnTo>
                  <a:lnTo>
                    <a:pt x="3214" y="25074"/>
                  </a:lnTo>
                  <a:lnTo>
                    <a:pt x="0" y="41147"/>
                  </a:lnTo>
                  <a:lnTo>
                    <a:pt x="3214" y="56983"/>
                  </a:lnTo>
                  <a:lnTo>
                    <a:pt x="12001" y="69532"/>
                  </a:lnTo>
                  <a:lnTo>
                    <a:pt x="25074" y="77795"/>
                  </a:lnTo>
                  <a:lnTo>
                    <a:pt x="41147" y="80771"/>
                  </a:lnTo>
                  <a:lnTo>
                    <a:pt x="57221" y="77795"/>
                  </a:lnTo>
                  <a:lnTo>
                    <a:pt x="70294" y="69532"/>
                  </a:lnTo>
                  <a:lnTo>
                    <a:pt x="79081" y="56983"/>
                  </a:lnTo>
                  <a:lnTo>
                    <a:pt x="82295" y="41147"/>
                  </a:lnTo>
                  <a:close/>
                </a:path>
              </a:pathLst>
            </a:custGeom>
            <a:solidFill>
              <a:srgbClr val="7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7223637" y="5669279"/>
              <a:ext cx="82550" cy="81280"/>
            </a:xfrm>
            <a:custGeom>
              <a:avLst/>
              <a:gdLst/>
              <a:ahLst/>
              <a:cxnLst/>
              <a:rect l="l" t="t" r="r" b="b"/>
              <a:pathLst>
                <a:path w="82550" h="81279">
                  <a:moveTo>
                    <a:pt x="82295" y="41147"/>
                  </a:moveTo>
                  <a:lnTo>
                    <a:pt x="79081" y="25074"/>
                  </a:lnTo>
                  <a:lnTo>
                    <a:pt x="70294" y="12001"/>
                  </a:lnTo>
                  <a:lnTo>
                    <a:pt x="57221" y="3214"/>
                  </a:lnTo>
                  <a:lnTo>
                    <a:pt x="41147" y="0"/>
                  </a:lnTo>
                  <a:lnTo>
                    <a:pt x="25074" y="3214"/>
                  </a:lnTo>
                  <a:lnTo>
                    <a:pt x="12001" y="12001"/>
                  </a:lnTo>
                  <a:lnTo>
                    <a:pt x="3214" y="25074"/>
                  </a:lnTo>
                  <a:lnTo>
                    <a:pt x="0" y="41147"/>
                  </a:lnTo>
                  <a:lnTo>
                    <a:pt x="3214" y="56983"/>
                  </a:lnTo>
                  <a:lnTo>
                    <a:pt x="12001" y="69532"/>
                  </a:lnTo>
                  <a:lnTo>
                    <a:pt x="25074" y="77795"/>
                  </a:lnTo>
                  <a:lnTo>
                    <a:pt x="41147" y="80771"/>
                  </a:lnTo>
                  <a:lnTo>
                    <a:pt x="57221" y="77795"/>
                  </a:lnTo>
                  <a:lnTo>
                    <a:pt x="70294" y="69532"/>
                  </a:lnTo>
                  <a:lnTo>
                    <a:pt x="79081" y="56983"/>
                  </a:lnTo>
                  <a:lnTo>
                    <a:pt x="82295" y="41147"/>
                  </a:lnTo>
                  <a:close/>
                </a:path>
              </a:pathLst>
            </a:custGeom>
            <a:ln w="16233">
              <a:solidFill>
                <a:srgbClr val="7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056013" y="4411483"/>
              <a:ext cx="113769" cy="113769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7223637" y="4856987"/>
              <a:ext cx="97790" cy="97790"/>
            </a:xfrm>
            <a:custGeom>
              <a:avLst/>
              <a:gdLst/>
              <a:ahLst/>
              <a:cxnLst/>
              <a:rect l="l" t="t" r="r" b="b"/>
              <a:pathLst>
                <a:path w="97790" h="97789">
                  <a:moveTo>
                    <a:pt x="97535" y="97535"/>
                  </a:moveTo>
                  <a:lnTo>
                    <a:pt x="48767" y="0"/>
                  </a:lnTo>
                  <a:lnTo>
                    <a:pt x="0" y="97535"/>
                  </a:lnTo>
                  <a:lnTo>
                    <a:pt x="97535" y="97535"/>
                  </a:lnTo>
                  <a:close/>
                </a:path>
              </a:pathLst>
            </a:custGeom>
            <a:solidFill>
              <a:srgbClr val="7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223637" y="4856987"/>
              <a:ext cx="97790" cy="97790"/>
            </a:xfrm>
            <a:custGeom>
              <a:avLst/>
              <a:gdLst/>
              <a:ahLst/>
              <a:cxnLst/>
              <a:rect l="l" t="t" r="r" b="b"/>
              <a:pathLst>
                <a:path w="97790" h="97789">
                  <a:moveTo>
                    <a:pt x="48767" y="0"/>
                  </a:moveTo>
                  <a:lnTo>
                    <a:pt x="97535" y="97535"/>
                  </a:lnTo>
                  <a:lnTo>
                    <a:pt x="0" y="97535"/>
                  </a:lnTo>
                  <a:lnTo>
                    <a:pt x="48767" y="0"/>
                  </a:lnTo>
                  <a:close/>
                </a:path>
              </a:pathLst>
            </a:custGeom>
            <a:ln w="16233">
              <a:solidFill>
                <a:srgbClr val="7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1463941" y="4507703"/>
            <a:ext cx="247015" cy="16389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500" b="1" spc="45" dirty="0">
                <a:solidFill>
                  <a:srgbClr val="FFFF00"/>
                </a:solidFill>
                <a:latin typeface="Helvetica"/>
                <a:cs typeface="Helvetica"/>
              </a:rPr>
              <a:t>1</a:t>
            </a:r>
            <a:r>
              <a:rPr sz="1500" b="1" spc="15" dirty="0">
                <a:solidFill>
                  <a:srgbClr val="FFFF00"/>
                </a:solidFill>
                <a:latin typeface="Helvetica"/>
                <a:cs typeface="Helvetica"/>
              </a:rPr>
              <a:t>6</a:t>
            </a:r>
            <a:endParaRPr sz="1500">
              <a:latin typeface="Helvetica"/>
              <a:cs typeface="Helvetica"/>
            </a:endParaRPr>
          </a:p>
          <a:p>
            <a:pPr>
              <a:lnSpc>
                <a:spcPct val="100000"/>
              </a:lnSpc>
            </a:pPr>
            <a:endParaRPr sz="16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</a:pPr>
            <a:r>
              <a:rPr sz="1500" b="1" spc="45" dirty="0">
                <a:solidFill>
                  <a:srgbClr val="FFFF00"/>
                </a:solidFill>
                <a:latin typeface="Helvetica"/>
                <a:cs typeface="Helvetica"/>
              </a:rPr>
              <a:t>1</a:t>
            </a:r>
            <a:r>
              <a:rPr sz="1500" b="1" spc="15" dirty="0">
                <a:solidFill>
                  <a:srgbClr val="FFFF00"/>
                </a:solidFill>
                <a:latin typeface="Helvetica"/>
                <a:cs typeface="Helvetica"/>
              </a:rPr>
              <a:t>4</a:t>
            </a:r>
            <a:endParaRPr sz="1500">
              <a:latin typeface="Helvetica"/>
              <a:cs typeface="Helvetic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5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</a:pPr>
            <a:r>
              <a:rPr sz="1500" b="1" spc="45" dirty="0">
                <a:solidFill>
                  <a:srgbClr val="FFFF00"/>
                </a:solidFill>
                <a:latin typeface="Helvetica"/>
                <a:cs typeface="Helvetica"/>
              </a:rPr>
              <a:t>1</a:t>
            </a:r>
            <a:r>
              <a:rPr sz="1500" b="1" spc="15" dirty="0">
                <a:solidFill>
                  <a:srgbClr val="FFFF00"/>
                </a:solidFill>
                <a:latin typeface="Helvetica"/>
                <a:cs typeface="Helvetica"/>
              </a:rPr>
              <a:t>2</a:t>
            </a:r>
            <a:endParaRPr sz="1500">
              <a:latin typeface="Helvetica"/>
              <a:cs typeface="Helvetic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</a:pPr>
            <a:r>
              <a:rPr sz="1500" b="1" spc="45" dirty="0">
                <a:solidFill>
                  <a:srgbClr val="FFFF00"/>
                </a:solidFill>
                <a:latin typeface="Helvetica"/>
                <a:cs typeface="Helvetica"/>
              </a:rPr>
              <a:t>1</a:t>
            </a:r>
            <a:r>
              <a:rPr sz="1500" b="1" spc="15" dirty="0">
                <a:solidFill>
                  <a:srgbClr val="FFFF00"/>
                </a:solidFill>
                <a:latin typeface="Helvetica"/>
                <a:cs typeface="Helvetica"/>
              </a:rPr>
              <a:t>0</a:t>
            </a:r>
            <a:endParaRPr sz="1500">
              <a:latin typeface="Helvetica"/>
              <a:cs typeface="Helvetic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463941" y="4052027"/>
            <a:ext cx="247015" cy="2597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500" b="1" spc="45" dirty="0">
                <a:solidFill>
                  <a:srgbClr val="FFFF00"/>
                </a:solidFill>
                <a:latin typeface="Helvetica"/>
                <a:cs typeface="Helvetica"/>
              </a:rPr>
              <a:t>1</a:t>
            </a:r>
            <a:r>
              <a:rPr sz="1500" b="1" spc="15" dirty="0">
                <a:solidFill>
                  <a:srgbClr val="FFFF00"/>
                </a:solidFill>
                <a:latin typeface="Helvetica"/>
                <a:cs typeface="Helvetica"/>
              </a:rPr>
              <a:t>8</a:t>
            </a:r>
            <a:endParaRPr sz="1500">
              <a:latin typeface="Helvetica"/>
              <a:cs typeface="Helvetic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503308" y="6195293"/>
            <a:ext cx="906780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50" b="1" spc="-45" dirty="0">
                <a:solidFill>
                  <a:srgbClr val="FFFF00"/>
                </a:solidFill>
                <a:latin typeface="Helvetica"/>
                <a:cs typeface="Helvetica"/>
              </a:rPr>
              <a:t>B</a:t>
            </a:r>
            <a:r>
              <a:rPr sz="1650" b="1" spc="100" dirty="0">
                <a:solidFill>
                  <a:srgbClr val="FFFF00"/>
                </a:solidFill>
                <a:latin typeface="Helvetica"/>
                <a:cs typeface="Helvetica"/>
              </a:rPr>
              <a:t>a</a:t>
            </a:r>
            <a:r>
              <a:rPr sz="1650" b="1" spc="-155" dirty="0">
                <a:solidFill>
                  <a:srgbClr val="FFFF00"/>
                </a:solidFill>
                <a:latin typeface="Helvetica"/>
                <a:cs typeface="Helvetica"/>
              </a:rPr>
              <a:t>s</a:t>
            </a:r>
            <a:r>
              <a:rPr sz="1650" b="1" spc="100" dirty="0">
                <a:solidFill>
                  <a:srgbClr val="FFFF00"/>
                </a:solidFill>
                <a:latin typeface="Helvetica"/>
                <a:cs typeface="Helvetica"/>
              </a:rPr>
              <a:t>e</a:t>
            </a:r>
            <a:r>
              <a:rPr sz="1650" b="1" spc="50" dirty="0">
                <a:solidFill>
                  <a:srgbClr val="FFFF00"/>
                </a:solidFill>
                <a:latin typeface="Helvetica"/>
                <a:cs typeface="Helvetica"/>
              </a:rPr>
              <a:t>l</a:t>
            </a:r>
            <a:r>
              <a:rPr sz="1650" b="1" spc="40" dirty="0">
                <a:solidFill>
                  <a:srgbClr val="FFFF00"/>
                </a:solidFill>
                <a:latin typeface="Helvetica"/>
                <a:cs typeface="Helvetica"/>
              </a:rPr>
              <a:t>i</a:t>
            </a:r>
            <a:r>
              <a:rPr sz="1650" b="1" spc="20" dirty="0">
                <a:solidFill>
                  <a:srgbClr val="FFFF00"/>
                </a:solidFill>
                <a:latin typeface="Helvetica"/>
                <a:cs typeface="Helvetica"/>
              </a:rPr>
              <a:t>n</a:t>
            </a:r>
            <a:r>
              <a:rPr sz="1650" b="1" spc="5" dirty="0">
                <a:solidFill>
                  <a:srgbClr val="FFFF00"/>
                </a:solidFill>
                <a:latin typeface="Helvetica"/>
                <a:cs typeface="Helvetica"/>
              </a:rPr>
              <a:t>e</a:t>
            </a:r>
            <a:endParaRPr sz="1650">
              <a:latin typeface="Helvetica"/>
              <a:cs typeface="Helvetic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728404" y="6195293"/>
            <a:ext cx="792480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50" b="1" spc="75" dirty="0">
                <a:solidFill>
                  <a:srgbClr val="FFFF00"/>
                </a:solidFill>
                <a:latin typeface="Helvetica"/>
                <a:cs typeface="Helvetica"/>
              </a:rPr>
              <a:t>Week</a:t>
            </a:r>
            <a:r>
              <a:rPr sz="1650" b="1" spc="-50" dirty="0">
                <a:solidFill>
                  <a:srgbClr val="FFFF00"/>
                </a:solidFill>
                <a:latin typeface="Helvetica"/>
                <a:cs typeface="Helvetica"/>
              </a:rPr>
              <a:t> </a:t>
            </a:r>
            <a:r>
              <a:rPr sz="1650" b="1" spc="5" dirty="0">
                <a:solidFill>
                  <a:srgbClr val="FFFF00"/>
                </a:solidFill>
                <a:latin typeface="Helvetica"/>
                <a:cs typeface="Helvetica"/>
              </a:rPr>
              <a:t>6</a:t>
            </a:r>
            <a:endParaRPr sz="1650">
              <a:latin typeface="Helvetica"/>
              <a:cs typeface="Helvetic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822439" y="6195293"/>
            <a:ext cx="906780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50" b="1" spc="75" dirty="0">
                <a:solidFill>
                  <a:srgbClr val="FFFF00"/>
                </a:solidFill>
                <a:latin typeface="Helvetica"/>
                <a:cs typeface="Helvetica"/>
              </a:rPr>
              <a:t>Week</a:t>
            </a:r>
            <a:r>
              <a:rPr sz="1650" b="1" spc="-45" dirty="0">
                <a:solidFill>
                  <a:srgbClr val="FFFF00"/>
                </a:solidFill>
                <a:latin typeface="Helvetica"/>
                <a:cs typeface="Helvetica"/>
              </a:rPr>
              <a:t> </a:t>
            </a:r>
            <a:r>
              <a:rPr sz="1650" b="1" spc="-10" dirty="0">
                <a:solidFill>
                  <a:srgbClr val="FFFF00"/>
                </a:solidFill>
                <a:latin typeface="Helvetica"/>
                <a:cs typeface="Helvetica"/>
              </a:rPr>
              <a:t>12</a:t>
            </a:r>
            <a:endParaRPr sz="1650">
              <a:latin typeface="Helvetica"/>
              <a:cs typeface="Helvetic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107057" y="6547103"/>
            <a:ext cx="2028825" cy="37338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39370" rIns="0" bIns="0" rtlCol="0">
            <a:spAutoFit/>
          </a:bodyPr>
          <a:lstStyle/>
          <a:p>
            <a:pPr marL="31750">
              <a:lnSpc>
                <a:spcPct val="100000"/>
              </a:lnSpc>
              <a:spcBef>
                <a:spcPts val="310"/>
              </a:spcBef>
            </a:pPr>
            <a:r>
              <a:rPr sz="1500" b="1" spc="15" dirty="0">
                <a:latin typeface="Helvetica"/>
                <a:cs typeface="Helvetica"/>
              </a:rPr>
              <a:t>Stage</a:t>
            </a:r>
            <a:r>
              <a:rPr sz="1500" b="1" spc="-10" dirty="0">
                <a:latin typeface="Helvetica"/>
                <a:cs typeface="Helvetica"/>
              </a:rPr>
              <a:t> </a:t>
            </a:r>
            <a:r>
              <a:rPr sz="1500" b="1" spc="5" dirty="0">
                <a:latin typeface="Helvetica"/>
                <a:cs typeface="Helvetica"/>
              </a:rPr>
              <a:t>I</a:t>
            </a:r>
            <a:r>
              <a:rPr sz="1500" b="1" spc="-100" dirty="0">
                <a:latin typeface="Helvetica"/>
                <a:cs typeface="Helvetica"/>
              </a:rPr>
              <a:t> </a:t>
            </a:r>
            <a:r>
              <a:rPr sz="1500" b="1" spc="30" dirty="0">
                <a:latin typeface="Helvetica"/>
                <a:cs typeface="Helvetica"/>
              </a:rPr>
              <a:t>Assessments</a:t>
            </a:r>
            <a:endParaRPr sz="1500">
              <a:latin typeface="Helvetica"/>
              <a:cs typeface="Helvetic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109777" y="2893592"/>
            <a:ext cx="261620" cy="178308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935"/>
              </a:lnSpc>
            </a:pPr>
            <a:r>
              <a:rPr sz="1650" b="1" spc="-5" dirty="0">
                <a:solidFill>
                  <a:srgbClr val="FFFF00"/>
                </a:solidFill>
                <a:latin typeface="Helvetica"/>
                <a:cs typeface="Helvetica"/>
              </a:rPr>
              <a:t>Mean</a:t>
            </a:r>
            <a:r>
              <a:rPr sz="1650" b="1" spc="25" dirty="0">
                <a:solidFill>
                  <a:srgbClr val="FFFF00"/>
                </a:solidFill>
                <a:latin typeface="Helvetica"/>
                <a:cs typeface="Helvetica"/>
              </a:rPr>
              <a:t> </a:t>
            </a:r>
            <a:r>
              <a:rPr sz="1650" b="1" spc="-10" dirty="0">
                <a:solidFill>
                  <a:srgbClr val="FFFF00"/>
                </a:solidFill>
                <a:latin typeface="Helvetica"/>
                <a:cs typeface="Helvetica"/>
              </a:rPr>
              <a:t>Total</a:t>
            </a:r>
            <a:r>
              <a:rPr sz="1650" b="1" spc="65" dirty="0">
                <a:solidFill>
                  <a:srgbClr val="FFFF00"/>
                </a:solidFill>
                <a:latin typeface="Helvetica"/>
                <a:cs typeface="Helvetica"/>
              </a:rPr>
              <a:t> </a:t>
            </a:r>
            <a:r>
              <a:rPr sz="1650" b="1" spc="5" dirty="0">
                <a:solidFill>
                  <a:srgbClr val="FFFF00"/>
                </a:solidFill>
                <a:latin typeface="Helvetica"/>
                <a:cs typeface="Helvetica"/>
              </a:rPr>
              <a:t>Score</a:t>
            </a:r>
            <a:endParaRPr sz="1650">
              <a:latin typeface="Helvetica"/>
              <a:cs typeface="Helvetica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8530732" y="3769879"/>
            <a:ext cx="1267460" cy="673100"/>
            <a:chOff x="8530732" y="3769879"/>
            <a:chExt cx="1267460" cy="673100"/>
          </a:xfrm>
        </p:grpSpPr>
        <p:sp>
          <p:nvSpPr>
            <p:cNvPr id="62" name="object 62"/>
            <p:cNvSpPr/>
            <p:nvPr/>
          </p:nvSpPr>
          <p:spPr>
            <a:xfrm>
              <a:off x="8538849" y="3777996"/>
              <a:ext cx="1251585" cy="657225"/>
            </a:xfrm>
            <a:custGeom>
              <a:avLst/>
              <a:gdLst/>
              <a:ahLst/>
              <a:cxnLst/>
              <a:rect l="l" t="t" r="r" b="b"/>
              <a:pathLst>
                <a:path w="1251584" h="657225">
                  <a:moveTo>
                    <a:pt x="0" y="0"/>
                  </a:moveTo>
                  <a:lnTo>
                    <a:pt x="0" y="656843"/>
                  </a:lnTo>
                  <a:lnTo>
                    <a:pt x="1251203" y="656843"/>
                  </a:lnTo>
                  <a:lnTo>
                    <a:pt x="1251203" y="0"/>
                  </a:lnTo>
                </a:path>
              </a:pathLst>
            </a:custGeom>
            <a:ln w="162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8621145" y="3931920"/>
              <a:ext cx="437515" cy="0"/>
            </a:xfrm>
            <a:custGeom>
              <a:avLst/>
              <a:gdLst/>
              <a:ahLst/>
              <a:cxnLst/>
              <a:rect l="l" t="t" r="r" b="b"/>
              <a:pathLst>
                <a:path w="437515">
                  <a:moveTo>
                    <a:pt x="0" y="0"/>
                  </a:moveTo>
                  <a:lnTo>
                    <a:pt x="437387" y="0"/>
                  </a:lnTo>
                </a:path>
              </a:pathLst>
            </a:custGeom>
            <a:ln w="48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4" name="object 64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774572" y="3875035"/>
              <a:ext cx="98529" cy="97005"/>
            </a:xfrm>
            <a:prstGeom prst="rect">
              <a:avLst/>
            </a:prstGeom>
          </p:spPr>
        </p:pic>
        <p:sp>
          <p:nvSpPr>
            <p:cNvPr id="65" name="object 65"/>
            <p:cNvSpPr/>
            <p:nvPr/>
          </p:nvSpPr>
          <p:spPr>
            <a:xfrm>
              <a:off x="8621145" y="4273296"/>
              <a:ext cx="437515" cy="0"/>
            </a:xfrm>
            <a:custGeom>
              <a:avLst/>
              <a:gdLst/>
              <a:ahLst/>
              <a:cxnLst/>
              <a:rect l="l" t="t" r="r" b="b"/>
              <a:pathLst>
                <a:path w="437515">
                  <a:moveTo>
                    <a:pt x="0" y="0"/>
                  </a:moveTo>
                  <a:lnTo>
                    <a:pt x="437387" y="0"/>
                  </a:lnTo>
                </a:path>
              </a:pathLst>
            </a:custGeom>
            <a:ln w="48700">
              <a:solidFill>
                <a:srgbClr val="7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6" name="object 6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774572" y="4216411"/>
              <a:ext cx="113769" cy="113769"/>
            </a:xfrm>
            <a:prstGeom prst="rect">
              <a:avLst/>
            </a:prstGeom>
          </p:spPr>
        </p:pic>
      </p:grpSp>
      <p:sp>
        <p:nvSpPr>
          <p:cNvPr id="67" name="object 67"/>
          <p:cNvSpPr txBox="1"/>
          <p:nvPr/>
        </p:nvSpPr>
        <p:spPr>
          <a:xfrm>
            <a:off x="9096130" y="3019604"/>
            <a:ext cx="666115" cy="1391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35800"/>
              </a:lnSpc>
              <a:spcBef>
                <a:spcPts val="95"/>
              </a:spcBef>
            </a:pPr>
            <a:r>
              <a:rPr sz="1650" b="1" spc="-45" dirty="0">
                <a:solidFill>
                  <a:srgbClr val="FFFF00"/>
                </a:solidFill>
                <a:latin typeface="Helvetica"/>
                <a:cs typeface="Helvetica"/>
              </a:rPr>
              <a:t>C</a:t>
            </a:r>
            <a:r>
              <a:rPr sz="1650" b="1" spc="-20" dirty="0">
                <a:solidFill>
                  <a:srgbClr val="FFFF00"/>
                </a:solidFill>
                <a:latin typeface="Helvetica"/>
                <a:cs typeface="Helvetica"/>
              </a:rPr>
              <a:t>O</a:t>
            </a:r>
            <a:r>
              <a:rPr sz="1650" b="1" spc="40" dirty="0">
                <a:solidFill>
                  <a:srgbClr val="FFFF00"/>
                </a:solidFill>
                <a:latin typeface="Helvetica"/>
                <a:cs typeface="Helvetica"/>
              </a:rPr>
              <a:t>M</a:t>
            </a:r>
            <a:r>
              <a:rPr sz="1650" b="1" spc="5" dirty="0">
                <a:solidFill>
                  <a:srgbClr val="FFFF00"/>
                </a:solidFill>
                <a:latin typeface="Helvetica"/>
                <a:cs typeface="Helvetica"/>
              </a:rPr>
              <a:t>B  FLX </a:t>
            </a:r>
            <a:r>
              <a:rPr sz="1650" b="1" spc="10" dirty="0">
                <a:solidFill>
                  <a:srgbClr val="FFFF00"/>
                </a:solidFill>
                <a:latin typeface="Helvetica"/>
                <a:cs typeface="Helvetica"/>
              </a:rPr>
              <a:t> </a:t>
            </a:r>
            <a:r>
              <a:rPr sz="1650" b="1" spc="-25" dirty="0">
                <a:solidFill>
                  <a:srgbClr val="FFFF00"/>
                </a:solidFill>
                <a:latin typeface="Helvetica"/>
                <a:cs typeface="Helvetica"/>
              </a:rPr>
              <a:t>CBT </a:t>
            </a:r>
            <a:r>
              <a:rPr sz="1650" b="1" spc="-20" dirty="0">
                <a:solidFill>
                  <a:srgbClr val="FFFF00"/>
                </a:solidFill>
                <a:latin typeface="Helvetica"/>
                <a:cs typeface="Helvetica"/>
              </a:rPr>
              <a:t> </a:t>
            </a:r>
            <a:r>
              <a:rPr sz="1650" b="1" spc="5" dirty="0">
                <a:solidFill>
                  <a:srgbClr val="FFFF00"/>
                </a:solidFill>
                <a:latin typeface="Helvetica"/>
                <a:cs typeface="Helvetica"/>
              </a:rPr>
              <a:t>PBO</a:t>
            </a:r>
            <a:endParaRPr sz="1650">
              <a:latin typeface="Helvetica"/>
              <a:cs typeface="Helvetic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8381374" y="6648701"/>
            <a:ext cx="139446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9900CC"/>
                </a:solidFill>
                <a:latin typeface="Helvetica"/>
                <a:cs typeface="Helvetica"/>
              </a:rPr>
              <a:t>T</a:t>
            </a:r>
            <a:r>
              <a:rPr sz="3200" spc="-254" dirty="0">
                <a:solidFill>
                  <a:srgbClr val="9900CC"/>
                </a:solidFill>
                <a:latin typeface="Helvetica"/>
                <a:cs typeface="Helvetica"/>
              </a:rPr>
              <a:t> </a:t>
            </a:r>
            <a:r>
              <a:rPr sz="3200" dirty="0">
                <a:solidFill>
                  <a:srgbClr val="00CC99"/>
                </a:solidFill>
                <a:latin typeface="Helvetica"/>
                <a:cs typeface="Helvetica"/>
              </a:rPr>
              <a:t>A</a:t>
            </a:r>
            <a:r>
              <a:rPr sz="3200" spc="-185" dirty="0">
                <a:solidFill>
                  <a:srgbClr val="00CC99"/>
                </a:solidFill>
                <a:latin typeface="Helvetica"/>
                <a:cs typeface="Helvetica"/>
              </a:rPr>
              <a:t> </a:t>
            </a:r>
            <a:r>
              <a:rPr sz="3200" dirty="0">
                <a:solidFill>
                  <a:srgbClr val="3232CC"/>
                </a:solidFill>
                <a:latin typeface="Helvetica"/>
                <a:cs typeface="Helvetica"/>
              </a:rPr>
              <a:t>D </a:t>
            </a:r>
            <a:r>
              <a:rPr sz="3200" dirty="0">
                <a:solidFill>
                  <a:srgbClr val="FF9900"/>
                </a:solidFill>
                <a:latin typeface="Helvetica"/>
                <a:cs typeface="Helvetica"/>
              </a:rPr>
              <a:t>S</a:t>
            </a:r>
            <a:endParaRPr sz="320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5712" y="380491"/>
            <a:ext cx="80625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0000"/>
                </a:solidFill>
              </a:rPr>
              <a:t>Treatment</a:t>
            </a:r>
            <a:r>
              <a:rPr sz="3600" dirty="0">
                <a:solidFill>
                  <a:srgbClr val="FF0000"/>
                </a:solidFill>
              </a:rPr>
              <a:t> </a:t>
            </a:r>
            <a:r>
              <a:rPr sz="3600" spc="-5" dirty="0">
                <a:solidFill>
                  <a:srgbClr val="FF0000"/>
                </a:solidFill>
              </a:rPr>
              <a:t>Early</a:t>
            </a:r>
            <a:r>
              <a:rPr sz="3600" spc="5" dirty="0">
                <a:solidFill>
                  <a:srgbClr val="FF0000"/>
                </a:solidFill>
              </a:rPr>
              <a:t> </a:t>
            </a:r>
            <a:r>
              <a:rPr sz="3600" dirty="0">
                <a:solidFill>
                  <a:srgbClr val="FF0000"/>
                </a:solidFill>
              </a:rPr>
              <a:t>Age</a:t>
            </a:r>
            <a:r>
              <a:rPr sz="3600" spc="-10" dirty="0">
                <a:solidFill>
                  <a:srgbClr val="FF0000"/>
                </a:solidFill>
              </a:rPr>
              <a:t> </a:t>
            </a:r>
            <a:r>
              <a:rPr sz="3600" spc="-5" dirty="0">
                <a:solidFill>
                  <a:srgbClr val="FF0000"/>
                </a:solidFill>
              </a:rPr>
              <a:t>Mania</a:t>
            </a:r>
            <a:r>
              <a:rPr sz="3600" dirty="0">
                <a:solidFill>
                  <a:srgbClr val="FF0000"/>
                </a:solidFill>
              </a:rPr>
              <a:t> </a:t>
            </a:r>
            <a:r>
              <a:rPr sz="3600" spc="-5" dirty="0">
                <a:solidFill>
                  <a:srgbClr val="FF0000"/>
                </a:solidFill>
              </a:rPr>
              <a:t>(TEAM)</a:t>
            </a:r>
            <a:r>
              <a:rPr sz="3600" dirty="0">
                <a:solidFill>
                  <a:srgbClr val="FF0000"/>
                </a:solidFill>
              </a:rPr>
              <a:t> </a:t>
            </a:r>
            <a:r>
              <a:rPr sz="3600" spc="-5" dirty="0">
                <a:solidFill>
                  <a:srgbClr val="FF0000"/>
                </a:solidFill>
              </a:rPr>
              <a:t>Study</a:t>
            </a:r>
            <a:endParaRPr sz="36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2668" y="3777995"/>
            <a:ext cx="9145523" cy="342899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852812" y="1443329"/>
            <a:ext cx="8939530" cy="529272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DOSAGGI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Litio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1.09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(0.43)</a:t>
            </a:r>
            <a:r>
              <a:rPr sz="32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mEq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/L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Acido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valproico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113.6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(23.0)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microgr/L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Risperidone</a:t>
            </a:r>
            <a:r>
              <a:rPr sz="32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2.57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(1.21)</a:t>
            </a:r>
            <a:r>
              <a:rPr sz="32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mg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000">
              <a:latin typeface="Times New Roman"/>
              <a:cs typeface="Times New Roman"/>
            </a:endParaRPr>
          </a:p>
          <a:p>
            <a:pPr marL="12700" marR="1564005">
              <a:lnSpc>
                <a:spcPct val="120000"/>
              </a:lnSpc>
              <a:spcBef>
                <a:spcPts val="5"/>
              </a:spcBef>
            </a:pPr>
            <a:r>
              <a:rPr sz="3200" spc="-5" dirty="0">
                <a:solidFill>
                  <a:srgbClr val="FFFF00"/>
                </a:solidFill>
                <a:latin typeface="Times New Roman"/>
                <a:cs typeface="Times New Roman"/>
              </a:rPr>
              <a:t>EFFICACIA</a:t>
            </a:r>
            <a:r>
              <a:rPr sz="3200" spc="2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(rate</a:t>
            </a:r>
            <a:r>
              <a:rPr sz="3200" spc="3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of</a:t>
            </a:r>
            <a:r>
              <a:rPr sz="3200" spc="4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responders) 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Risperidone</a:t>
            </a:r>
            <a:r>
              <a:rPr sz="32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vs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litio: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68.5%</a:t>
            </a:r>
            <a:r>
              <a:rPr sz="3200" spc="-4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- 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35.6%</a:t>
            </a:r>
            <a:r>
              <a:rPr sz="3200" spc="-4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(p&lt;.001)</a:t>
            </a:r>
            <a:endParaRPr sz="3200">
              <a:latin typeface="Times New Roman"/>
              <a:cs typeface="Times New Roman"/>
            </a:endParaRPr>
          </a:p>
          <a:p>
            <a:pPr marL="12700" marR="5080">
              <a:lnSpc>
                <a:spcPct val="120000"/>
              </a:lnSpc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Risperidone</a:t>
            </a: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vs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acido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valproico:</a:t>
            </a:r>
            <a:r>
              <a:rPr sz="32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68.5%</a:t>
            </a:r>
            <a:r>
              <a:rPr sz="3200" spc="-3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-</a:t>
            </a:r>
            <a:r>
              <a:rPr sz="3200" spc="5" dirty="0">
                <a:solidFill>
                  <a:srgbClr val="FFFF00"/>
                </a:solidFill>
                <a:latin typeface="Times New Roman"/>
                <a:cs typeface="Times New Roman"/>
              </a:rPr>
              <a:t> 24%</a:t>
            </a:r>
            <a:r>
              <a:rPr sz="3200" spc="-2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(p&lt;.001)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Litio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vs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Acido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valproico:</a:t>
            </a:r>
            <a:r>
              <a:rPr sz="32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non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significativo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2668" y="3777995"/>
            <a:ext cx="9145523" cy="3428999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081412" y="410971"/>
            <a:ext cx="8526145" cy="65614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14629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Lithium in the prevention </a:t>
            </a:r>
            <a:r>
              <a:rPr sz="3200" b="1" dirty="0">
                <a:solidFill>
                  <a:srgbClr val="FFFF00"/>
                </a:solidFill>
                <a:latin typeface="Times New Roman"/>
                <a:cs typeface="Times New Roman"/>
              </a:rPr>
              <a:t>of </a:t>
            </a:r>
            <a:r>
              <a:rPr sz="3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suicide in </a:t>
            </a:r>
            <a:r>
              <a:rPr sz="3200" b="1" dirty="0">
                <a:solidFill>
                  <a:srgbClr val="FFFF00"/>
                </a:solidFill>
                <a:latin typeface="Times New Roman"/>
                <a:cs typeface="Times New Roman"/>
              </a:rPr>
              <a:t>mood </a:t>
            </a:r>
            <a:r>
              <a:rPr sz="3200" b="1" spc="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FF00"/>
                </a:solidFill>
                <a:latin typeface="Times New Roman"/>
                <a:cs typeface="Times New Roman"/>
              </a:rPr>
              <a:t>disorders:</a:t>
            </a:r>
            <a:r>
              <a:rPr sz="3200" b="1" spc="-3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updated</a:t>
            </a:r>
            <a:r>
              <a:rPr sz="3200" b="1" spc="-3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FF00"/>
                </a:solidFill>
                <a:latin typeface="Times New Roman"/>
                <a:cs typeface="Times New Roman"/>
              </a:rPr>
              <a:t>systematic</a:t>
            </a:r>
            <a:r>
              <a:rPr sz="3200" b="1" spc="-3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review</a:t>
            </a:r>
            <a:r>
              <a:rPr sz="3200" b="1" spc="-1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FF00"/>
                </a:solidFill>
                <a:latin typeface="Times New Roman"/>
                <a:cs typeface="Times New Roman"/>
              </a:rPr>
              <a:t>and</a:t>
            </a:r>
            <a:r>
              <a:rPr sz="3200" b="1" spc="-1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FF00"/>
                </a:solidFill>
                <a:latin typeface="Times New Roman"/>
                <a:cs typeface="Times New Roman"/>
              </a:rPr>
              <a:t>meta- </a:t>
            </a:r>
            <a:r>
              <a:rPr sz="3200" b="1" spc="-78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FF00"/>
                </a:solidFill>
                <a:latin typeface="Times New Roman"/>
                <a:cs typeface="Times New Roman"/>
              </a:rPr>
              <a:t>analysis</a:t>
            </a:r>
            <a:r>
              <a:rPr sz="3200" b="1" spc="-4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(Cipriani</a:t>
            </a:r>
            <a:r>
              <a:rPr sz="3200" b="1" spc="-2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FF00"/>
                </a:solidFill>
                <a:latin typeface="Times New Roman"/>
                <a:cs typeface="Times New Roman"/>
              </a:rPr>
              <a:t>et</a:t>
            </a:r>
            <a:r>
              <a:rPr sz="32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FF00"/>
                </a:solidFill>
                <a:latin typeface="Times New Roman"/>
                <a:cs typeface="Times New Roman"/>
              </a:rPr>
              <a:t>al.,</a:t>
            </a:r>
            <a:r>
              <a:rPr sz="3200" b="1" spc="-2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BMJ</a:t>
            </a:r>
            <a:r>
              <a:rPr sz="32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b="1" spc="5" dirty="0">
                <a:solidFill>
                  <a:srgbClr val="FFFF00"/>
                </a:solidFill>
                <a:latin typeface="Times New Roman"/>
                <a:cs typeface="Times New Roman"/>
              </a:rPr>
              <a:t>2013</a:t>
            </a:r>
            <a:r>
              <a:rPr sz="3200" b="1" spc="-3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FF00"/>
                </a:solidFill>
                <a:latin typeface="Times New Roman"/>
                <a:cs typeface="Times New Roman"/>
              </a:rPr>
              <a:t>Jun</a:t>
            </a:r>
            <a:r>
              <a:rPr sz="3200" b="1" spc="-1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b="1" spc="5" dirty="0">
                <a:solidFill>
                  <a:srgbClr val="FFFF00"/>
                </a:solidFill>
                <a:latin typeface="Times New Roman"/>
                <a:cs typeface="Times New Roman"/>
              </a:rPr>
              <a:t>27)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b="1" dirty="0">
                <a:solidFill>
                  <a:srgbClr val="FFFFFF"/>
                </a:solidFill>
                <a:latin typeface="Times New Roman"/>
                <a:cs typeface="Times New Roman"/>
              </a:rPr>
              <a:t>CONCLUSIONS</a:t>
            </a:r>
            <a:endParaRPr sz="32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770"/>
              </a:spcBef>
            </a:pPr>
            <a:r>
              <a:rPr sz="3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Lithium</a:t>
            </a:r>
            <a:r>
              <a:rPr sz="3200" b="1" spc="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is</a:t>
            </a:r>
            <a:r>
              <a:rPr sz="3200" b="1" spc="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an</a:t>
            </a:r>
            <a:r>
              <a:rPr sz="3200" b="1" spc="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effective</a:t>
            </a:r>
            <a:r>
              <a:rPr sz="3200" b="1" spc="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treatment</a:t>
            </a:r>
            <a:r>
              <a:rPr sz="3200" b="1" spc="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for</a:t>
            </a:r>
            <a:r>
              <a:rPr sz="3200" b="1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reducing </a:t>
            </a:r>
            <a:r>
              <a:rPr sz="3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the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risk of </a:t>
            </a:r>
            <a:r>
              <a:rPr sz="3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suicide in people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with mood disorders. </a:t>
            </a:r>
            <a:r>
              <a:rPr sz="3200" b="1" spc="-7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Lithium </a:t>
            </a:r>
            <a:r>
              <a:rPr sz="3200" b="1" dirty="0">
                <a:solidFill>
                  <a:srgbClr val="FFFFFF"/>
                </a:solidFill>
                <a:latin typeface="Times New Roman"/>
                <a:cs typeface="Times New Roman"/>
              </a:rPr>
              <a:t>may </a:t>
            </a:r>
            <a:r>
              <a:rPr sz="32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exert </a:t>
            </a: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its antisuicidal </a:t>
            </a:r>
            <a:r>
              <a:rPr sz="3200" b="1" dirty="0">
                <a:solidFill>
                  <a:srgbClr val="FFFFFF"/>
                </a:solidFill>
                <a:latin typeface="Times New Roman"/>
                <a:cs typeface="Times New Roman"/>
              </a:rPr>
              <a:t>effects </a:t>
            </a: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3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reducing relapse </a:t>
            </a:r>
            <a:r>
              <a:rPr sz="3200" b="1" dirty="0">
                <a:solidFill>
                  <a:srgbClr val="FFFFFF"/>
                </a:solidFill>
                <a:latin typeface="Times New Roman"/>
                <a:cs typeface="Times New Roman"/>
              </a:rPr>
              <a:t>of mood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disorder</a:t>
            </a:r>
            <a:r>
              <a:rPr sz="3200" b="1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but additional </a:t>
            </a:r>
            <a:r>
              <a:rPr sz="3200" b="1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FFFF"/>
                </a:solidFill>
                <a:latin typeface="Times New Roman"/>
                <a:cs typeface="Times New Roman"/>
              </a:rPr>
              <a:t>mechanisms </a:t>
            </a: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should </a:t>
            </a:r>
            <a:r>
              <a:rPr sz="3200" b="1" dirty="0">
                <a:solidFill>
                  <a:srgbClr val="FFFFFF"/>
                </a:solidFill>
                <a:latin typeface="Times New Roman"/>
                <a:cs typeface="Times New Roman"/>
              </a:rPr>
              <a:t>also </a:t>
            </a: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be considered </a:t>
            </a:r>
            <a:r>
              <a:rPr sz="3200" b="1" dirty="0">
                <a:solidFill>
                  <a:srgbClr val="FFFFFF"/>
                </a:solidFill>
                <a:latin typeface="Times New Roman"/>
                <a:cs typeface="Times New Roman"/>
              </a:rPr>
              <a:t>because </a:t>
            </a:r>
            <a:r>
              <a:rPr sz="32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there </a:t>
            </a: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200" b="1" dirty="0">
                <a:solidFill>
                  <a:srgbClr val="FFFFFF"/>
                </a:solidFill>
                <a:latin typeface="Times New Roman"/>
                <a:cs typeface="Times New Roman"/>
              </a:rPr>
              <a:t>some evidence that </a:t>
            </a: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lithium decreases </a:t>
            </a:r>
            <a:r>
              <a:rPr sz="3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aggression </a:t>
            </a:r>
            <a:r>
              <a:rPr sz="3200" b="1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possibly </a:t>
            </a:r>
            <a:r>
              <a:rPr sz="32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impulsivity, </a:t>
            </a:r>
            <a:r>
              <a:rPr sz="3200" b="1" dirty="0">
                <a:solidFill>
                  <a:srgbClr val="FFFFFF"/>
                </a:solidFill>
                <a:latin typeface="Times New Roman"/>
                <a:cs typeface="Times New Roman"/>
              </a:rPr>
              <a:t>which </a:t>
            </a: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might </a:t>
            </a:r>
            <a:r>
              <a:rPr sz="3200" b="1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be</a:t>
            </a:r>
            <a:r>
              <a:rPr sz="3200" b="1" spc="20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FFFF"/>
                </a:solidFill>
                <a:latin typeface="Times New Roman"/>
                <a:cs typeface="Times New Roman"/>
              </a:rPr>
              <a:t>another</a:t>
            </a:r>
            <a:r>
              <a:rPr sz="3200" b="1" spc="1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FFFF"/>
                </a:solidFill>
                <a:latin typeface="Times New Roman"/>
                <a:cs typeface="Times New Roman"/>
              </a:rPr>
              <a:t>mechanism</a:t>
            </a:r>
            <a:r>
              <a:rPr sz="3200" b="1" spc="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mediating</a:t>
            </a:r>
            <a:r>
              <a:rPr sz="3200" b="1" spc="1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antisuicidal</a:t>
            </a:r>
            <a:r>
              <a:rPr sz="32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FFFF"/>
                </a:solidFill>
                <a:latin typeface="Times New Roman"/>
                <a:cs typeface="Times New Roman"/>
              </a:rPr>
              <a:t>effect.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43744" y="520699"/>
            <a:ext cx="48806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latin typeface="Helvetica"/>
                <a:cs typeface="Helvetica"/>
              </a:rPr>
              <a:t>Depressione</a:t>
            </a:r>
            <a:r>
              <a:rPr sz="4000" spc="-55" dirty="0">
                <a:latin typeface="Helvetica"/>
                <a:cs typeface="Helvetica"/>
              </a:rPr>
              <a:t> </a:t>
            </a:r>
            <a:r>
              <a:rPr sz="4000" spc="-5" dirty="0">
                <a:latin typeface="Helvetica"/>
                <a:cs typeface="Helvetica"/>
              </a:rPr>
              <a:t>Bipolare</a:t>
            </a:r>
            <a:endParaRPr sz="4000">
              <a:latin typeface="Helvetica"/>
              <a:cs typeface="Helvetic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6236" y="1657603"/>
            <a:ext cx="658875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6235" algn="l"/>
              </a:tabLst>
            </a:pP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Treat</a:t>
            </a:r>
            <a:r>
              <a:rPr sz="36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the</a:t>
            </a:r>
            <a:r>
              <a:rPr sz="36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illness,</a:t>
            </a:r>
            <a:r>
              <a:rPr sz="36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FF0000"/>
                </a:solidFill>
                <a:latin typeface="Times New Roman"/>
                <a:cs typeface="Times New Roman"/>
              </a:rPr>
              <a:t>not</a:t>
            </a:r>
            <a:r>
              <a:rPr sz="36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the</a:t>
            </a:r>
            <a:r>
              <a:rPr sz="36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episode!!</a:t>
            </a:r>
            <a:endParaRPr sz="36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2668" y="3777995"/>
            <a:ext cx="9145523" cy="342899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816236" y="2887470"/>
            <a:ext cx="8768080" cy="4086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ts val="3500"/>
              </a:lnSpc>
              <a:spcBef>
                <a:spcPts val="100"/>
              </a:spcBef>
              <a:buChar char="•"/>
              <a:tabLst>
                <a:tab pos="354965" algn="l"/>
                <a:tab pos="356235" algn="l"/>
              </a:tabLst>
            </a:pPr>
            <a:r>
              <a:rPr sz="3000" spc="-5" dirty="0">
                <a:solidFill>
                  <a:srgbClr val="FFFFFF"/>
                </a:solidFill>
                <a:latin typeface="Helvetica"/>
                <a:cs typeface="Helvetica"/>
              </a:rPr>
              <a:t>Stabilizzatori</a:t>
            </a:r>
            <a:r>
              <a:rPr sz="3000" spc="-5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Helvetica"/>
                <a:cs typeface="Helvetica"/>
              </a:rPr>
              <a:t>(monoterapia</a:t>
            </a:r>
            <a:r>
              <a:rPr sz="3000" spc="-2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3000" dirty="0">
                <a:solidFill>
                  <a:srgbClr val="FFFFFF"/>
                </a:solidFill>
                <a:latin typeface="Helvetica"/>
                <a:cs typeface="Helvetica"/>
              </a:rPr>
              <a:t>o</a:t>
            </a:r>
            <a:r>
              <a:rPr sz="3000" spc="-1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3000" dirty="0">
                <a:solidFill>
                  <a:srgbClr val="FFFFFF"/>
                </a:solidFill>
                <a:latin typeface="Helvetica"/>
                <a:cs typeface="Helvetica"/>
              </a:rPr>
              <a:t>combinazione)</a:t>
            </a:r>
            <a:endParaRPr sz="3000">
              <a:latin typeface="Helvetica"/>
              <a:cs typeface="Helvetica"/>
            </a:endParaRPr>
          </a:p>
          <a:p>
            <a:pPr marL="756285" lvl="1" indent="-287020">
              <a:lnSpc>
                <a:spcPts val="3645"/>
              </a:lnSpc>
              <a:buChar char="–"/>
              <a:tabLst>
                <a:tab pos="756920" algn="l"/>
              </a:tabLst>
            </a:pPr>
            <a:r>
              <a:rPr sz="3200" spc="-5" dirty="0">
                <a:solidFill>
                  <a:srgbClr val="FFFF00"/>
                </a:solidFill>
                <a:latin typeface="Helvetica"/>
                <a:cs typeface="Helvetica"/>
              </a:rPr>
              <a:t>Litio</a:t>
            </a:r>
            <a:endParaRPr sz="3200">
              <a:latin typeface="Helvetica"/>
              <a:cs typeface="Helvetica"/>
            </a:endParaRPr>
          </a:p>
          <a:p>
            <a:pPr marL="756285" lvl="1" indent="-287020">
              <a:lnSpc>
                <a:spcPts val="3679"/>
              </a:lnSpc>
              <a:buChar char="–"/>
              <a:tabLst>
                <a:tab pos="756920" algn="l"/>
              </a:tabLst>
            </a:pPr>
            <a:r>
              <a:rPr sz="3200" spc="-5" dirty="0">
                <a:solidFill>
                  <a:srgbClr val="FFFFFF"/>
                </a:solidFill>
                <a:latin typeface="Helvetica"/>
                <a:cs typeface="Helvetica"/>
              </a:rPr>
              <a:t>Lamotrigina</a:t>
            </a:r>
            <a:endParaRPr sz="3200">
              <a:latin typeface="Helvetica"/>
              <a:cs typeface="Helvetica"/>
            </a:endParaRPr>
          </a:p>
          <a:p>
            <a:pPr marL="756285" lvl="1" indent="-287020">
              <a:lnSpc>
                <a:spcPts val="3055"/>
              </a:lnSpc>
              <a:buChar char="–"/>
              <a:tabLst>
                <a:tab pos="756920" algn="l"/>
              </a:tabLst>
            </a:pPr>
            <a:r>
              <a:rPr sz="2600" dirty="0">
                <a:solidFill>
                  <a:srgbClr val="FFFFFF"/>
                </a:solidFill>
                <a:latin typeface="Helvetica"/>
                <a:cs typeface="Helvetica"/>
              </a:rPr>
              <a:t>(Valproato)</a:t>
            </a:r>
            <a:endParaRPr sz="2600">
              <a:latin typeface="Helvetica"/>
              <a:cs typeface="Helvetica"/>
            </a:endParaRPr>
          </a:p>
          <a:p>
            <a:pPr lvl="1">
              <a:lnSpc>
                <a:spcPct val="100000"/>
              </a:lnSpc>
              <a:spcBef>
                <a:spcPts val="55"/>
              </a:spcBef>
              <a:buFont typeface="Helvetica"/>
              <a:buChar char="–"/>
            </a:pPr>
            <a:endParaRPr sz="3150">
              <a:latin typeface="Helvetica"/>
              <a:cs typeface="Helvetica"/>
            </a:endParaRPr>
          </a:p>
          <a:p>
            <a:pPr marL="391795" indent="-343535">
              <a:lnSpc>
                <a:spcPct val="100000"/>
              </a:lnSpc>
              <a:buChar char="•"/>
              <a:tabLst>
                <a:tab pos="391795" algn="l"/>
                <a:tab pos="392430" algn="l"/>
              </a:tabLst>
            </a:pPr>
            <a:r>
              <a:rPr sz="3400" spc="-5" dirty="0">
                <a:solidFill>
                  <a:srgbClr val="FFFFFF"/>
                </a:solidFill>
                <a:latin typeface="Helvetica"/>
                <a:cs typeface="Helvetica"/>
              </a:rPr>
              <a:t>Antipsicotici</a:t>
            </a:r>
            <a:r>
              <a:rPr sz="3400" spc="-3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3400" spc="-5" dirty="0">
                <a:solidFill>
                  <a:srgbClr val="FFFFFF"/>
                </a:solidFill>
                <a:latin typeface="Helvetica"/>
                <a:cs typeface="Helvetica"/>
              </a:rPr>
              <a:t>atipici </a:t>
            </a:r>
            <a:r>
              <a:rPr sz="3400" spc="-10" dirty="0">
                <a:solidFill>
                  <a:srgbClr val="FFFFFF"/>
                </a:solidFill>
                <a:latin typeface="Helvetica"/>
                <a:cs typeface="Helvetica"/>
              </a:rPr>
              <a:t>(</a:t>
            </a:r>
            <a:r>
              <a:rPr sz="3400" u="heavy" spc="-10" dirty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Helvetica"/>
                <a:cs typeface="Helvetica"/>
              </a:rPr>
              <a:t>quetiapina</a:t>
            </a:r>
            <a:r>
              <a:rPr sz="3400" spc="-10" dirty="0">
                <a:solidFill>
                  <a:srgbClr val="FFFFFF"/>
                </a:solidFill>
                <a:latin typeface="Helvetica"/>
                <a:cs typeface="Helvetica"/>
              </a:rPr>
              <a:t>,</a:t>
            </a:r>
            <a:r>
              <a:rPr sz="3400" spc="35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3400" spc="-5" dirty="0">
                <a:solidFill>
                  <a:srgbClr val="FFFFFF"/>
                </a:solidFill>
                <a:latin typeface="Helvetica"/>
                <a:cs typeface="Helvetica"/>
              </a:rPr>
              <a:t>aripiprazolo)</a:t>
            </a:r>
            <a:endParaRPr sz="3400">
              <a:latin typeface="Helvetica"/>
              <a:cs typeface="Helvetica"/>
            </a:endParaRPr>
          </a:p>
          <a:p>
            <a:pPr marL="391795" indent="-343535">
              <a:lnSpc>
                <a:spcPct val="100000"/>
              </a:lnSpc>
              <a:spcBef>
                <a:spcPts val="190"/>
              </a:spcBef>
              <a:buChar char="•"/>
              <a:tabLst>
                <a:tab pos="391795" algn="l"/>
                <a:tab pos="392430" algn="l"/>
              </a:tabLst>
            </a:pPr>
            <a:r>
              <a:rPr sz="3200" spc="-5" dirty="0">
                <a:solidFill>
                  <a:srgbClr val="FFFFFF"/>
                </a:solidFill>
                <a:latin typeface="Helvetica"/>
                <a:cs typeface="Helvetica"/>
              </a:rPr>
              <a:t>Antidepressivi</a:t>
            </a:r>
            <a:r>
              <a:rPr sz="3200" spc="-45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Helvetica"/>
                <a:cs typeface="Helvetica"/>
              </a:rPr>
              <a:t>(solo</a:t>
            </a:r>
            <a:r>
              <a:rPr sz="3200" spc="-2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Helvetica"/>
                <a:cs typeface="Helvetica"/>
              </a:rPr>
              <a:t>sotto</a:t>
            </a:r>
            <a:r>
              <a:rPr sz="3200" spc="-20" dirty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Helvetica"/>
                <a:cs typeface="Helvetica"/>
              </a:rPr>
              <a:t>copertura!)</a:t>
            </a:r>
            <a:endParaRPr sz="3200">
              <a:latin typeface="Helvetica"/>
              <a:cs typeface="Helvetica"/>
            </a:endParaRPr>
          </a:p>
          <a:p>
            <a:pPr marL="426720" indent="-343535">
              <a:lnSpc>
                <a:spcPct val="100000"/>
              </a:lnSpc>
              <a:spcBef>
                <a:spcPts val="2385"/>
              </a:spcBef>
              <a:buChar char="•"/>
              <a:tabLst>
                <a:tab pos="426720" algn="l"/>
                <a:tab pos="427355" algn="l"/>
              </a:tabLst>
            </a:pPr>
            <a:r>
              <a:rPr sz="3200" spc="-5" dirty="0">
                <a:solidFill>
                  <a:srgbClr val="FFFFFF"/>
                </a:solidFill>
                <a:latin typeface="Helvetica"/>
                <a:cs typeface="Helvetica"/>
              </a:rPr>
              <a:t>Psicoterapia</a:t>
            </a:r>
            <a:endParaRPr sz="320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41204" y="482600"/>
            <a:ext cx="88830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DISTURBO</a:t>
            </a:r>
            <a:r>
              <a:rPr sz="3600" b="1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DEPRESSIVO</a:t>
            </a:r>
            <a:r>
              <a:rPr sz="3600" b="1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PERISISTENTE</a:t>
            </a:r>
            <a:endParaRPr sz="36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2668" y="3777995"/>
            <a:ext cx="9145523" cy="342899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889388" y="1461007"/>
            <a:ext cx="8237855" cy="5572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841375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Disturbo stabile della durata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di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almeno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due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anni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(un </a:t>
            </a:r>
            <a:r>
              <a:rPr sz="2800" spc="-68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anno</a:t>
            </a:r>
            <a:r>
              <a:rPr sz="2800" spc="-3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nei bambini),</a:t>
            </a:r>
            <a:r>
              <a:rPr sz="2800" spc="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caratterizzato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da:</a:t>
            </a:r>
            <a:endParaRPr sz="2800">
              <a:latin typeface="Times New Roman"/>
              <a:cs typeface="Times New Roman"/>
            </a:endParaRPr>
          </a:p>
          <a:p>
            <a:pPr marL="277495" marR="4110990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disturbo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dell'alimentazione </a:t>
            </a:r>
            <a:r>
              <a:rPr sz="2800" spc="-6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disturbo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del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sonno 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faticabilità, scarsa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energia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bassa</a:t>
            </a:r>
            <a:r>
              <a:rPr sz="28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autostima</a:t>
            </a:r>
            <a:endParaRPr sz="2800">
              <a:latin typeface="Times New Roman"/>
              <a:cs typeface="Times New Roman"/>
            </a:endParaRPr>
          </a:p>
          <a:p>
            <a:pPr marL="277495" marR="560705">
              <a:lnSpc>
                <a:spcPct val="100000"/>
              </a:lnSpc>
            </a:pP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difficoltà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di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concentrazione o nel prendere decisioni </a:t>
            </a:r>
            <a:r>
              <a:rPr sz="2800" spc="-6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sentimento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di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disperazione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384175">
              <a:lnSpc>
                <a:spcPct val="100000"/>
              </a:lnSpc>
            </a:pP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Esordio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più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precoce,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lunga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durata (fino a 3-4 anni)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 Porta di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ingresso verso altri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disturbi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dell’umore (es.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depressione</a:t>
            </a:r>
            <a:r>
              <a:rPr sz="2800" spc="-4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maggiore,</a:t>
            </a:r>
            <a:r>
              <a:rPr sz="2800" spc="1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depressione</a:t>
            </a:r>
            <a:r>
              <a:rPr sz="2800" spc="-1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doppia,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00"/>
                </a:solidFill>
                <a:latin typeface="Times New Roman"/>
                <a:cs typeface="Times New Roman"/>
              </a:rPr>
              <a:t>d.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 bipolare)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Effetto</a:t>
            </a:r>
            <a:r>
              <a:rPr sz="2800" b="1" dirty="0">
                <a:solidFill>
                  <a:srgbClr val="FFFF00"/>
                </a:solidFill>
                <a:latin typeface="Times New Roman"/>
                <a:cs typeface="Times New Roman"/>
              </a:rPr>
              <a:t> di</a:t>
            </a:r>
            <a:r>
              <a:rPr sz="2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b="1" spc="-15" dirty="0">
                <a:solidFill>
                  <a:srgbClr val="FFFF00"/>
                </a:solidFill>
                <a:latin typeface="Times New Roman"/>
                <a:cs typeface="Times New Roman"/>
              </a:rPr>
              <a:t>interferenza</a:t>
            </a:r>
            <a:r>
              <a:rPr sz="2800" b="1" spc="3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determinato</a:t>
            </a:r>
            <a:r>
              <a:rPr sz="2800" b="1" spc="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FFFF00"/>
                </a:solidFill>
                <a:latin typeface="Times New Roman"/>
                <a:cs typeface="Times New Roman"/>
              </a:rPr>
              <a:t>dalla</a:t>
            </a:r>
            <a:r>
              <a:rPr sz="2800" b="1" spc="-1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FFFF00"/>
                </a:solidFill>
                <a:latin typeface="Times New Roman"/>
                <a:cs typeface="Times New Roman"/>
              </a:rPr>
              <a:t>lunga </a:t>
            </a:r>
            <a:r>
              <a:rPr sz="2800" b="1" spc="-5" dirty="0">
                <a:solidFill>
                  <a:srgbClr val="FFFF00"/>
                </a:solidFill>
                <a:latin typeface="Times New Roman"/>
                <a:cs typeface="Times New Roman"/>
              </a:rPr>
              <a:t>durata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74324" y="432307"/>
            <a:ext cx="32086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FF0000"/>
                </a:solidFill>
              </a:rPr>
              <a:t>I</a:t>
            </a:r>
            <a:r>
              <a:rPr sz="3600" spc="-40" dirty="0">
                <a:solidFill>
                  <a:srgbClr val="FF0000"/>
                </a:solidFill>
              </a:rPr>
              <a:t> </a:t>
            </a:r>
            <a:r>
              <a:rPr sz="3600" spc="-5" dirty="0">
                <a:solidFill>
                  <a:srgbClr val="FF0000"/>
                </a:solidFill>
              </a:rPr>
              <a:t>livelli </a:t>
            </a:r>
            <a:r>
              <a:rPr sz="3600" dirty="0">
                <a:solidFill>
                  <a:srgbClr val="FF0000"/>
                </a:solidFill>
              </a:rPr>
              <a:t>di</a:t>
            </a:r>
            <a:r>
              <a:rPr sz="3600" spc="-30" dirty="0">
                <a:solidFill>
                  <a:srgbClr val="FF0000"/>
                </a:solidFill>
              </a:rPr>
              <a:t> </a:t>
            </a:r>
            <a:r>
              <a:rPr sz="3600" spc="-5" dirty="0">
                <a:solidFill>
                  <a:srgbClr val="FF0000"/>
                </a:solidFill>
              </a:rPr>
              <a:t>gravità</a:t>
            </a:r>
            <a:endParaRPr sz="36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2668" y="3777995"/>
            <a:ext cx="9145523" cy="342899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681873" y="1019961"/>
            <a:ext cx="7730490" cy="5999480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605"/>
              </a:spcBef>
              <a:buSzPct val="78571"/>
              <a:buChar char="–"/>
              <a:tabLst>
                <a:tab pos="299085" algn="l"/>
                <a:tab pos="299720" algn="l"/>
              </a:tabLst>
            </a:pP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Depressione</a:t>
            </a:r>
            <a:r>
              <a:rPr sz="2800" spc="-6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lieve</a:t>
            </a:r>
            <a:endParaRPr sz="2800">
              <a:latin typeface="Times New Roman"/>
              <a:cs typeface="Times New Roman"/>
            </a:endParaRPr>
          </a:p>
          <a:p>
            <a:pPr marL="698500" lvl="1" indent="-229235">
              <a:lnSpc>
                <a:spcPct val="100000"/>
              </a:lnSpc>
              <a:spcBef>
                <a:spcPts val="500"/>
              </a:spcBef>
              <a:buSzPct val="78571"/>
              <a:buChar char="•"/>
              <a:tabLst>
                <a:tab pos="697865" algn="l"/>
                <a:tab pos="69850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Sintomatologia</a:t>
            </a:r>
            <a:r>
              <a:rPr sz="28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(solo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alcuni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sintomi)</a:t>
            </a:r>
            <a:endParaRPr sz="2800">
              <a:latin typeface="Times New Roman"/>
              <a:cs typeface="Times New Roman"/>
            </a:endParaRPr>
          </a:p>
          <a:p>
            <a:pPr marL="698500" lvl="1" indent="-229235">
              <a:lnSpc>
                <a:spcPct val="100000"/>
              </a:lnSpc>
              <a:spcBef>
                <a:spcPts val="505"/>
              </a:spcBef>
              <a:buSzPct val="78571"/>
              <a:buChar char="•"/>
              <a:tabLst>
                <a:tab pos="697865" algn="l"/>
                <a:tab pos="69850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Funzionamento</a:t>
            </a:r>
            <a:r>
              <a:rPr sz="28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(attività</a:t>
            </a:r>
            <a:r>
              <a:rPr sz="28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possibili,</a:t>
            </a:r>
            <a:r>
              <a:rPr sz="28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ma</a:t>
            </a:r>
            <a:r>
              <a:rPr sz="28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con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fatica)</a:t>
            </a:r>
            <a:endParaRPr sz="28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buClr>
                <a:srgbClr val="FFFFFF"/>
              </a:buClr>
              <a:buFont typeface="Times New Roman"/>
              <a:buChar char="•"/>
            </a:pPr>
            <a:endParaRPr sz="38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SzPct val="78571"/>
              <a:buChar char="–"/>
              <a:tabLst>
                <a:tab pos="299085" algn="l"/>
                <a:tab pos="299720" algn="l"/>
              </a:tabLst>
            </a:pP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Depressione</a:t>
            </a:r>
            <a:r>
              <a:rPr sz="2800" spc="-55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Times New Roman"/>
                <a:cs typeface="Times New Roman"/>
              </a:rPr>
              <a:t>moderata</a:t>
            </a:r>
            <a:endParaRPr sz="2800">
              <a:latin typeface="Times New Roman"/>
              <a:cs typeface="Times New Roman"/>
            </a:endParaRPr>
          </a:p>
          <a:p>
            <a:pPr marL="698500" lvl="1" indent="-229235">
              <a:lnSpc>
                <a:spcPct val="100000"/>
              </a:lnSpc>
              <a:spcBef>
                <a:spcPts val="505"/>
              </a:spcBef>
              <a:buSzPct val="78571"/>
              <a:buChar char="•"/>
              <a:tabLst>
                <a:tab pos="697865" algn="l"/>
                <a:tab pos="69850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Sintomatologia</a:t>
            </a:r>
            <a:r>
              <a:rPr sz="28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(presenti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molti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sintomi)</a:t>
            </a:r>
            <a:endParaRPr sz="2800">
              <a:latin typeface="Times New Roman"/>
              <a:cs typeface="Times New Roman"/>
            </a:endParaRPr>
          </a:p>
          <a:p>
            <a:pPr marL="698500" lvl="1" indent="-229235">
              <a:lnSpc>
                <a:spcPct val="100000"/>
              </a:lnSpc>
              <a:spcBef>
                <a:spcPts val="505"/>
              </a:spcBef>
              <a:buSzPct val="78571"/>
              <a:buChar char="•"/>
              <a:tabLst>
                <a:tab pos="697865" algn="l"/>
                <a:tab pos="69850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Funzionamento</a:t>
            </a:r>
            <a:r>
              <a:rPr sz="28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(impedite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alcune/molte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attività)</a:t>
            </a:r>
            <a:endParaRPr sz="28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Clr>
                <a:srgbClr val="FFFFFF"/>
              </a:buClr>
              <a:buFont typeface="Times New Roman"/>
              <a:buChar char="•"/>
            </a:pPr>
            <a:endParaRPr sz="405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SzPct val="78571"/>
              <a:buChar char="–"/>
              <a:tabLst>
                <a:tab pos="299085" algn="l"/>
                <a:tab pos="299720" algn="l"/>
              </a:tabLst>
            </a:pP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Depressione</a:t>
            </a:r>
            <a:r>
              <a:rPr sz="2800" spc="-6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Times New Roman"/>
                <a:cs typeface="Times New Roman"/>
              </a:rPr>
              <a:t>grave</a:t>
            </a:r>
            <a:endParaRPr sz="2800">
              <a:latin typeface="Times New Roman"/>
              <a:cs typeface="Times New Roman"/>
            </a:endParaRPr>
          </a:p>
          <a:p>
            <a:pPr marL="698500" lvl="1" indent="-229235">
              <a:lnSpc>
                <a:spcPct val="100000"/>
              </a:lnSpc>
              <a:spcBef>
                <a:spcPts val="840"/>
              </a:spcBef>
              <a:buSzPct val="78571"/>
              <a:buChar char="•"/>
              <a:tabLst>
                <a:tab pos="697865" algn="l"/>
                <a:tab pos="69850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Sintomatologia</a:t>
            </a:r>
            <a:r>
              <a:rPr sz="28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(presenti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quasi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tutti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sintomi)</a:t>
            </a:r>
            <a:endParaRPr sz="2800">
              <a:latin typeface="Times New Roman"/>
              <a:cs typeface="Times New Roman"/>
            </a:endParaRPr>
          </a:p>
          <a:p>
            <a:pPr marL="698500" lvl="1" indent="-229235">
              <a:lnSpc>
                <a:spcPct val="100000"/>
              </a:lnSpc>
              <a:spcBef>
                <a:spcPts val="505"/>
              </a:spcBef>
              <a:buSzPct val="78571"/>
              <a:buChar char="•"/>
              <a:tabLst>
                <a:tab pos="697865" algn="l"/>
                <a:tab pos="69850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Funzionamento</a:t>
            </a:r>
            <a:r>
              <a:rPr sz="28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(impedite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tutte</a:t>
            </a:r>
            <a:r>
              <a:rPr sz="28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quasi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le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attività)</a:t>
            </a:r>
            <a:endParaRPr sz="2800">
              <a:latin typeface="Times New Roman"/>
              <a:cs typeface="Times New Roman"/>
            </a:endParaRPr>
          </a:p>
          <a:p>
            <a:pPr marL="698500" lvl="1" indent="-229235">
              <a:lnSpc>
                <a:spcPct val="100000"/>
              </a:lnSpc>
              <a:spcBef>
                <a:spcPts val="505"/>
              </a:spcBef>
              <a:buSzPct val="78571"/>
              <a:buChar char="•"/>
              <a:tabLst>
                <a:tab pos="697865" algn="l"/>
                <a:tab pos="69850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(con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sintomi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psicotici</a:t>
            </a:r>
            <a:r>
              <a:rPr sz="28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congrui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incongrui)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4272" y="339343"/>
            <a:ext cx="24218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0000"/>
                </a:solidFill>
              </a:rPr>
              <a:t>Nei</a:t>
            </a:r>
            <a:r>
              <a:rPr sz="3600" spc="-85" dirty="0">
                <a:solidFill>
                  <a:srgbClr val="FF0000"/>
                </a:solidFill>
              </a:rPr>
              <a:t> </a:t>
            </a:r>
            <a:r>
              <a:rPr sz="3600" spc="-5" dirty="0">
                <a:solidFill>
                  <a:srgbClr val="FF0000"/>
                </a:solidFill>
              </a:rPr>
              <a:t>bambini:</a:t>
            </a:r>
            <a:endParaRPr sz="36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2668" y="3777995"/>
            <a:ext cx="9145523" cy="342899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104272" y="1352803"/>
            <a:ext cx="8418830" cy="553720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466090">
              <a:lnSpc>
                <a:spcPts val="3650"/>
              </a:lnSpc>
              <a:spcBef>
                <a:spcPts val="380"/>
              </a:spcBef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-maggiore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presenza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di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esordi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con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sintomi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d'ansia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(disturbo d’ansia di separazione, fobie semplici,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ansia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generalizzata,</a:t>
            </a: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rifiuto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scolastico)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ts val="3460"/>
              </a:lnSpc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-lamentele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somatiche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(cefalea,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dolori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addominali)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ts val="3745"/>
              </a:lnSpc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-disturbi</a:t>
            </a:r>
            <a:r>
              <a:rPr sz="32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comportamentali</a:t>
            </a:r>
            <a:r>
              <a:rPr sz="32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(iperattività,oppositività)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reattività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dell’umore.</a:t>
            </a:r>
            <a:endParaRPr sz="3200">
              <a:latin typeface="Times New Roman"/>
              <a:cs typeface="Times New Roman"/>
            </a:endParaRPr>
          </a:p>
          <a:p>
            <a:pPr marL="12700" marR="5080">
              <a:lnSpc>
                <a:spcPts val="3650"/>
              </a:lnSpc>
              <a:spcBef>
                <a:spcPts val="855"/>
              </a:spcBef>
              <a:tabLst>
                <a:tab pos="6842125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Storia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naturale: esordio insidioso ed andamento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c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co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2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ù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ro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acu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deco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rso	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ep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od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endParaRPr sz="3200">
              <a:latin typeface="Times New Roman"/>
              <a:cs typeface="Times New Roman"/>
            </a:endParaRPr>
          </a:p>
          <a:p>
            <a:pPr marL="12700" marR="445134">
              <a:lnSpc>
                <a:spcPts val="3650"/>
              </a:lnSpc>
              <a:spcBef>
                <a:spcPts val="765"/>
              </a:spcBef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it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à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:</a:t>
            </a:r>
            <a:r>
              <a:rPr sz="32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200" spc="-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ADHD,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oppo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iti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vo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-  provocatorio</a:t>
            </a:r>
            <a:r>
              <a:rPr sz="32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(depressione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“secondaria”).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Elevata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ipomaniacalità</a:t>
            </a:r>
            <a:r>
              <a:rPr sz="32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spontanea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 iatrogena.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2668" y="3777995"/>
            <a:ext cx="9145523" cy="3428999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233812" y="1448815"/>
            <a:ext cx="7501890" cy="3317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Negli</a:t>
            </a:r>
            <a:r>
              <a:rPr sz="36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adolescenti:</a:t>
            </a: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750">
              <a:latin typeface="Times New Roman"/>
              <a:cs typeface="Times New Roman"/>
            </a:endParaRPr>
          </a:p>
          <a:p>
            <a:pPr marL="277495" indent="-265430">
              <a:lnSpc>
                <a:spcPct val="100000"/>
              </a:lnSpc>
              <a:buChar char="-"/>
              <a:tabLst>
                <a:tab pos="278130" algn="l"/>
              </a:tabLst>
            </a:pP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idee suicidarie/tentativi</a:t>
            </a:r>
            <a:r>
              <a:rPr sz="36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di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suicidio</a:t>
            </a:r>
            <a:endParaRPr sz="3600">
              <a:latin typeface="Times New Roman"/>
              <a:cs typeface="Times New Roman"/>
            </a:endParaRPr>
          </a:p>
          <a:p>
            <a:pPr marL="277495" indent="-265430">
              <a:lnSpc>
                <a:spcPct val="100000"/>
              </a:lnSpc>
              <a:buChar char="-"/>
              <a:tabLst>
                <a:tab pos="278130" algn="l"/>
              </a:tabLst>
            </a:pP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disturbi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psicotici</a:t>
            </a:r>
            <a:r>
              <a:rPr sz="3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(deliri,</a:t>
            </a:r>
            <a:r>
              <a:rPr sz="3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allucinazioni)</a:t>
            </a:r>
            <a:endParaRPr sz="36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Char char="-"/>
              <a:tabLst>
                <a:tab pos="278130" algn="l"/>
                <a:tab pos="2284095" algn="l"/>
              </a:tabLst>
            </a:pP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maggiore</a:t>
            </a:r>
            <a:r>
              <a:rPr sz="3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compromissione</a:t>
            </a:r>
            <a:r>
              <a:rPr sz="3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psicosociale </a:t>
            </a:r>
            <a:r>
              <a:rPr sz="3600" spc="-8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(condotte</a:t>
            </a:r>
            <a:r>
              <a:rPr sz="3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FFFFFF"/>
                </a:solidFill>
                <a:latin typeface="Times New Roman"/>
                <a:cs typeface="Times New Roman"/>
              </a:rPr>
              <a:t>a	</a:t>
            </a:r>
            <a:r>
              <a:rPr sz="3600" spc="-5" dirty="0">
                <a:solidFill>
                  <a:srgbClr val="FFFFFF"/>
                </a:solidFill>
                <a:latin typeface="Times New Roman"/>
                <a:cs typeface="Times New Roman"/>
              </a:rPr>
              <a:t>rischio)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2668" y="3777995"/>
            <a:ext cx="9145523" cy="3428999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081412" y="439928"/>
            <a:ext cx="8267700" cy="677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9079" algn="ctr">
              <a:lnSpc>
                <a:spcPct val="100000"/>
              </a:lnSpc>
              <a:spcBef>
                <a:spcPts val="100"/>
              </a:spcBef>
            </a:pPr>
            <a:r>
              <a:rPr sz="3200" b="1" spc="-50" dirty="0">
                <a:solidFill>
                  <a:srgbClr val="FF0000"/>
                </a:solidFill>
                <a:latin typeface="Times New Roman"/>
                <a:cs typeface="Times New Roman"/>
              </a:rPr>
              <a:t>VARIANTI</a:t>
            </a:r>
            <a:r>
              <a:rPr sz="3200" b="1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CLINICHE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750">
              <a:latin typeface="Times New Roman"/>
              <a:cs typeface="Times New Roman"/>
            </a:endParaRPr>
          </a:p>
          <a:p>
            <a:pPr marL="12700" marR="208279">
              <a:lnSpc>
                <a:spcPct val="80000"/>
              </a:lnSpc>
              <a:buClr>
                <a:srgbClr val="FFFFFF"/>
              </a:buClr>
              <a:buChar char="-"/>
              <a:tabLst>
                <a:tab pos="247650" algn="l"/>
              </a:tabLst>
            </a:pP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Depressione psicotica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(deliri-allucinazioni,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congrui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non congrui con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l’umore): &gt; gravità, &gt;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resistenza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alle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cure,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&gt;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rischio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bipolare,</a:t>
            </a:r>
            <a:r>
              <a:rPr sz="32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&gt;&gt;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rischio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suicidario,</a:t>
            </a:r>
            <a:r>
              <a:rPr sz="32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&gt;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familiarità.</a:t>
            </a:r>
            <a:endParaRPr sz="3200">
              <a:latin typeface="Times New Roman"/>
              <a:cs typeface="Times New Roman"/>
            </a:endParaRPr>
          </a:p>
          <a:p>
            <a:pPr marL="12700" marR="380365">
              <a:lnSpc>
                <a:spcPct val="80000"/>
              </a:lnSpc>
              <a:spcBef>
                <a:spcPts val="3075"/>
              </a:spcBef>
              <a:buClr>
                <a:srgbClr val="FFFFFF"/>
              </a:buClr>
              <a:buChar char="-"/>
              <a:tabLst>
                <a:tab pos="247650" algn="l"/>
              </a:tabLst>
            </a:pP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Depressione</a:t>
            </a:r>
            <a:r>
              <a:rPr sz="3200" spc="-30" dirty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bipolare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:</a:t>
            </a:r>
            <a:r>
              <a:rPr sz="32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alternata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 (ipo)mania,</a:t>
            </a:r>
            <a:r>
              <a:rPr sz="32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con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caratteristiche miste: instabilità intercritica,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irritabilità,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vita errabonda, relazioni instabili,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condotte a rischio, uso di alcool e sostanze,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condotte</a:t>
            </a:r>
            <a:r>
              <a:rPr sz="32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autolesive,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&gt;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rischio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suicidario</a:t>
            </a:r>
            <a:endParaRPr sz="3200">
              <a:latin typeface="Times New Roman"/>
              <a:cs typeface="Times New Roman"/>
            </a:endParaRPr>
          </a:p>
          <a:p>
            <a:pPr marL="12700" marR="5080">
              <a:lnSpc>
                <a:spcPct val="80000"/>
              </a:lnSpc>
              <a:spcBef>
                <a:spcPts val="3070"/>
              </a:spcBef>
              <a:buClr>
                <a:srgbClr val="FFFFFF"/>
              </a:buClr>
              <a:buChar char="-"/>
              <a:tabLst>
                <a:tab pos="247650" algn="l"/>
              </a:tabLst>
            </a:pPr>
            <a:r>
              <a:rPr sz="3200" dirty="0">
                <a:solidFill>
                  <a:srgbClr val="FFFF00"/>
                </a:solidFill>
                <a:latin typeface="Times New Roman"/>
                <a:cs typeface="Times New Roman"/>
              </a:rPr>
              <a:t>Depressione atipica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: elevata sensibilità al rifiuto,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letargia,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ipersonnia, aumento di appetito e peso,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peggioramento</a:t>
            </a:r>
            <a:r>
              <a:rPr sz="32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serale,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ricerca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di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carboidrati;</a:t>
            </a:r>
            <a:r>
              <a:rPr sz="32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ansia;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componente</a:t>
            </a:r>
            <a:r>
              <a:rPr sz="32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istrionica.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3227</Words>
  <Application>Microsoft Macintosh PowerPoint</Application>
  <PresentationFormat>Personalizzato</PresentationFormat>
  <Paragraphs>511</Paragraphs>
  <Slides>48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48</vt:i4>
      </vt:variant>
    </vt:vector>
  </HeadingPairs>
  <TitlesOfParts>
    <vt:vector size="58" baseType="lpstr">
      <vt:lpstr>Arial</vt:lpstr>
      <vt:lpstr>Calibri</vt:lpstr>
      <vt:lpstr>Helvetica</vt:lpstr>
      <vt:lpstr>Helvetica-BoldOblique</vt:lpstr>
      <vt:lpstr>Symbol</vt:lpstr>
      <vt:lpstr>Tahoma</vt:lpstr>
      <vt:lpstr>Times New Roman</vt:lpstr>
      <vt:lpstr>TimesNewRomanPS-BoldItalicMT</vt:lpstr>
      <vt:lpstr>Wingdings</vt:lpstr>
      <vt:lpstr>Office Theme</vt:lpstr>
      <vt:lpstr>Disturbi dell’umore</vt:lpstr>
      <vt:lpstr>DISTURBI DEPRESSIVI NEL DSM 5</vt:lpstr>
      <vt:lpstr>Prevalenza (NICE, UK)</vt:lpstr>
      <vt:lpstr>DISTURBO DEPRESSIVO MAGGIORE</vt:lpstr>
      <vt:lpstr>DISTURBO DEPRESSIVO PERISISTENTE</vt:lpstr>
      <vt:lpstr>I livelli di gravità</vt:lpstr>
      <vt:lpstr>Nei bambini:</vt:lpstr>
      <vt:lpstr>Presentazione standard di PowerPoint</vt:lpstr>
      <vt:lpstr>Presentazione standard di PowerPoint</vt:lpstr>
      <vt:lpstr>COMORBIDITA’</vt:lpstr>
      <vt:lpstr>PROGNOSI</vt:lpstr>
      <vt:lpstr>STORIA NATURALE</vt:lpstr>
      <vt:lpstr>FREQUENZA DEL DISTURBO  BIPOLARE 10 ANNI DOPO  DEPRESSIONE PREPUBERALE</vt:lpstr>
      <vt:lpstr>Triggers for Assessment</vt:lpstr>
      <vt:lpstr>DISTURBO BIPOLARE</vt:lpstr>
      <vt:lpstr>EPISODIO MANIACALE</vt:lpstr>
      <vt:lpstr>EPISODIO IPOMANIACALE</vt:lpstr>
      <vt:lpstr>DISTURBI BIPOLARI NEL DSM 5</vt:lpstr>
      <vt:lpstr>DISTURBI BIPOLARI NEL DSM 5</vt:lpstr>
      <vt:lpstr>Presentazione standard di PowerPoint</vt:lpstr>
      <vt:lpstr>Caratteristiche del Disturbo Bipolare</vt:lpstr>
      <vt:lpstr>Presentazione standard di PowerPoint</vt:lpstr>
      <vt:lpstr>Complex and rapid-cycling in bipolar children  and adolescents: a preliminary study</vt:lpstr>
      <vt:lpstr>Relationship among different  classifications</vt:lpstr>
      <vt:lpstr>Clinical phenotypes of bipolar disorder</vt:lpstr>
      <vt:lpstr>“Episodic” vs. “Chronic”</vt:lpstr>
      <vt:lpstr>“Episodic” vs. “Chronic”</vt:lpstr>
      <vt:lpstr>Predictors of treatment response in bipolar children  and adolescents with manic or mixed episode.</vt:lpstr>
      <vt:lpstr>Predictors of Treatment non response to lithium (Stepwise logistic regression, Backward procedure)</vt:lpstr>
      <vt:lpstr>Severe Mood Dysregulation</vt:lpstr>
      <vt:lpstr>Disruptive Mood Dysregulation Disorder  (DSM 5)</vt:lpstr>
      <vt:lpstr>DISTURBO BIPOLARE</vt:lpstr>
      <vt:lpstr>EPISODIO IPOMANIACALE</vt:lpstr>
      <vt:lpstr>Presentazione standard di PowerPoint</vt:lpstr>
      <vt:lpstr>Il ‘”lato solare” (Sunny) della ipomania</vt:lpstr>
      <vt:lpstr>Il “lato oscuro” (Dark) della ipomania</vt:lpstr>
      <vt:lpstr>Caratteristiche del Disturbo Bipolare</vt:lpstr>
      <vt:lpstr>Caratteristiche psicologiche  in pazienti ciclotimici</vt:lpstr>
      <vt:lpstr>TRATTAMENTO: intervento educativo</vt:lpstr>
      <vt:lpstr>Presentazione standard di PowerPoint</vt:lpstr>
      <vt:lpstr>TRATTAMENTO: psicoterapie</vt:lpstr>
      <vt:lpstr>TRATTAMENTO: psicoterapie</vt:lpstr>
      <vt:lpstr>Presentazione standard di PowerPoint</vt:lpstr>
      <vt:lpstr>Response rate over 12 weeks CDRS: Adjusted Means (ITT)</vt:lpstr>
      <vt:lpstr>Suicidal Ideation Questionnaire</vt:lpstr>
      <vt:lpstr>Treatment Early Age Mania (TEAM) Study</vt:lpstr>
      <vt:lpstr>Presentazione standard di PowerPoint</vt:lpstr>
      <vt:lpstr>Depressione Bipolare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Umore [modalità compatibilità]</dc:title>
  <dc:creator>Mariangela</dc:creator>
  <cp:keywords>()</cp:keywords>
  <cp:lastModifiedBy>raffaele sperandeo</cp:lastModifiedBy>
  <cp:revision>3</cp:revision>
  <dcterms:created xsi:type="dcterms:W3CDTF">2021-11-20T14:04:28Z</dcterms:created>
  <dcterms:modified xsi:type="dcterms:W3CDTF">2021-11-29T07:17:48Z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2014-07-10T00:00:00Z</vt:filetime>
  </property>
  <property fmtid="{D5CDD505-2E9C-101B-9397-08002B2CF9AE}" pid="3" name="Creator">
    <vt:lpwstr>PDFCreator Version 1.7.1</vt:lpwstr>
  </property>
  <property fmtid="{D5CDD505-2E9C-101B-9397-08002B2CF9AE}" pid="4" name="LastSaved">
    <vt:filetime>2021-11-20T00:00:00Z</vt:filetime>
  </property>
</Properties>
</file>